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92" r:id="rId5"/>
    <p:sldId id="272" r:id="rId6"/>
    <p:sldId id="331" r:id="rId7"/>
    <p:sldId id="329" r:id="rId8"/>
    <p:sldId id="308" r:id="rId9"/>
    <p:sldId id="283" r:id="rId10"/>
    <p:sldId id="330" r:id="rId11"/>
    <p:sldId id="289" r:id="rId12"/>
    <p:sldId id="327" r:id="rId13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6600"/>
    <a:srgbClr val="99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Gaišs stils 3 - izcēlum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139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54A66D-52AF-41BA-B88B-E916E5F349AC}" type="datetimeFigureOut">
              <a:rPr lang="lv-LV"/>
              <a:pPr>
                <a:defRPr/>
              </a:pPr>
              <a:t>16.06.2020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89CF751-6CAF-4914-898C-97D93338FDD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9366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FDF8DD-9D3C-48A5-93D9-B5F0E44642C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6776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C475-5288-432F-91A4-E222330D161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423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A1F5-26ED-415B-955A-1EEFE1DCA79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48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CB2-0D4C-4DD5-9DA8-161CF759DC0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315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3E96-1449-437F-8CDE-5E4933C3792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170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FA319-02E4-4354-A539-A0A143F8F15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575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BE128-F876-489E-9640-063596D531D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6533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A562-AB51-4651-9F2F-BB9D93F760E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2560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8C8DE-1B79-43E3-9A8B-3CBC497B0FE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93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77760-4D25-4A5F-8B5E-BA3183F459A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87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D420B-F66F-45CD-B60B-3DB2C1C0086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605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7E2DC-C49D-4ECA-AC16-53B7A535792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246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A4C0-7DF3-4860-A35D-DE75F1F15B7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544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7730ECF-FABF-4EB0-90B9-A454AE50B41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6" r:id="rId1"/>
    <p:sldLayoutId id="2147484347" r:id="rId2"/>
    <p:sldLayoutId id="2147484348" r:id="rId3"/>
    <p:sldLayoutId id="2147484342" r:id="rId4"/>
    <p:sldLayoutId id="2147484349" r:id="rId5"/>
    <p:sldLayoutId id="2147484343" r:id="rId6"/>
    <p:sldLayoutId id="2147484350" r:id="rId7"/>
    <p:sldLayoutId id="2147484351" r:id="rId8"/>
    <p:sldLayoutId id="2147484352" r:id="rId9"/>
    <p:sldLayoutId id="2147484344" r:id="rId10"/>
    <p:sldLayoutId id="2147484353" r:id="rId11"/>
    <p:sldLayoutId id="214748434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lv-LV" altLang="lv-LV" cap="none" smtClean="0">
                <a:effectLst/>
                <a:latin typeface="Arial" charset="0"/>
              </a:rPr>
              <a:t> </a:t>
            </a:r>
            <a:r>
              <a:rPr lang="lv-LV" altLang="lv-LV" sz="4000" b="1" i="1" cap="none" smtClean="0">
                <a:solidFill>
                  <a:schemeClr val="tx1"/>
                </a:solidFill>
                <a:effectLst/>
                <a:latin typeface="Monotype Corsiva" pitchFamily="66" charset="0"/>
              </a:rPr>
              <a:t>Dabaszinību un informātikas </a:t>
            </a:r>
            <a:br>
              <a:rPr lang="lv-LV" altLang="lv-LV" sz="4000" b="1" i="1" cap="none" smtClean="0">
                <a:solidFill>
                  <a:schemeClr val="tx1"/>
                </a:solidFill>
                <a:effectLst/>
                <a:latin typeface="Monotype Corsiva" pitchFamily="66" charset="0"/>
              </a:rPr>
            </a:br>
            <a:r>
              <a:rPr lang="lv-LV" altLang="lv-LV" sz="4000" b="1" i="1" cap="none" smtClean="0">
                <a:solidFill>
                  <a:schemeClr val="tx1"/>
                </a:solidFill>
                <a:effectLst/>
                <a:latin typeface="Monotype Corsiva" pitchFamily="66" charset="0"/>
              </a:rPr>
              <a:t>skolotāju MA</a:t>
            </a:r>
            <a:r>
              <a:rPr lang="lv-LV" altLang="lv-LV" cap="none" smtClean="0">
                <a:effectLst/>
                <a:latin typeface="Arial" charset="0"/>
              </a:rPr>
              <a:t> </a:t>
            </a:r>
            <a:endParaRPr lang="ru-RU" altLang="lv-LV" cap="none" smtClean="0">
              <a:effectLst/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lv-LV" altLang="lv-LV" i="1" dirty="0" smtClean="0">
                <a:solidFill>
                  <a:srgbClr val="68534A"/>
                </a:solidFill>
              </a:rPr>
              <a:t>                               </a:t>
            </a:r>
            <a:r>
              <a:rPr lang="en-GB" altLang="lv-LV" i="1" dirty="0" smtClean="0">
                <a:solidFill>
                  <a:srgbClr val="68534A"/>
                </a:solidFill>
                <a:latin typeface="Monotype Corsiva" pitchFamily="66" charset="0"/>
              </a:rPr>
              <a:t>PĀRSKATS PAR DARBU</a:t>
            </a:r>
            <a:r>
              <a:rPr lang="en-GB" altLang="lv-LV" sz="2600" dirty="0" smtClean="0">
                <a:solidFill>
                  <a:srgbClr val="68534A"/>
                </a:solidFill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endParaRPr lang="lv-LV" altLang="lv-LV" sz="2600" dirty="0" smtClean="0">
              <a:solidFill>
                <a:srgbClr val="68534A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endParaRPr lang="lv-LV" altLang="lv-LV" sz="2600" dirty="0" smtClean="0">
              <a:solidFill>
                <a:srgbClr val="68534A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</a:pPr>
            <a:r>
              <a:rPr lang="lv-LV" altLang="lv-LV" sz="2600" dirty="0" smtClean="0">
                <a:solidFill>
                  <a:srgbClr val="68534A"/>
                </a:solidFill>
                <a:latin typeface="Monotype Corsiva" pitchFamily="66" charset="0"/>
              </a:rPr>
              <a:t>                                       </a:t>
            </a:r>
            <a:r>
              <a:rPr lang="en-GB" altLang="lv-LV" dirty="0" smtClean="0">
                <a:solidFill>
                  <a:srgbClr val="68534A"/>
                </a:solidFill>
                <a:latin typeface="Monotype Corsiva" pitchFamily="66" charset="0"/>
              </a:rPr>
              <a:t>20</a:t>
            </a:r>
            <a:r>
              <a:rPr lang="lv-LV" altLang="lv-LV" dirty="0" smtClean="0">
                <a:solidFill>
                  <a:srgbClr val="68534A"/>
                </a:solidFill>
                <a:latin typeface="Monotype Corsiva" pitchFamily="66" charset="0"/>
              </a:rPr>
              <a:t>19</a:t>
            </a:r>
            <a:r>
              <a:rPr lang="en-GB" altLang="lv-LV" dirty="0" smtClean="0">
                <a:solidFill>
                  <a:srgbClr val="68534A"/>
                </a:solidFill>
                <a:latin typeface="Monotype Corsiva" pitchFamily="66" charset="0"/>
              </a:rPr>
              <a:t>./</a:t>
            </a:r>
            <a:r>
              <a:rPr lang="lv-LV" altLang="lv-LV" dirty="0" smtClean="0">
                <a:solidFill>
                  <a:srgbClr val="68534A"/>
                </a:solidFill>
                <a:latin typeface="Monotype Corsiva" pitchFamily="66" charset="0"/>
              </a:rPr>
              <a:t>20</a:t>
            </a:r>
            <a:r>
              <a:rPr lang="en-GB" altLang="lv-LV" dirty="0" smtClean="0">
                <a:solidFill>
                  <a:srgbClr val="68534A"/>
                </a:solidFill>
                <a:latin typeface="Monotype Corsiva" pitchFamily="66" charset="0"/>
              </a:rPr>
              <a:t>. </a:t>
            </a:r>
            <a:r>
              <a:rPr lang="en-GB" altLang="lv-LV" dirty="0" smtClean="0">
                <a:solidFill>
                  <a:srgbClr val="68534A"/>
                </a:solidFill>
                <a:latin typeface="Monotype Corsiva" pitchFamily="66" charset="0"/>
              </a:rPr>
              <a:t>m.</a:t>
            </a:r>
            <a:r>
              <a:rPr lang="lv-LV" altLang="lv-LV" dirty="0" smtClean="0">
                <a:solidFill>
                  <a:srgbClr val="68534A"/>
                </a:solidFill>
                <a:latin typeface="Monotype Corsiva" pitchFamily="66" charset="0"/>
              </a:rPr>
              <a:t> </a:t>
            </a:r>
            <a:r>
              <a:rPr lang="en-GB" altLang="lv-LV" dirty="0" smtClean="0">
                <a:solidFill>
                  <a:srgbClr val="68534A"/>
                </a:solidFill>
                <a:latin typeface="Monotype Corsiva" pitchFamily="66" charset="0"/>
              </a:rPr>
              <a:t>g.</a:t>
            </a:r>
          </a:p>
          <a:p>
            <a:pPr eaLnBrk="1" hangingPunct="1">
              <a:lnSpc>
                <a:spcPct val="90000"/>
              </a:lnSpc>
            </a:pPr>
            <a:endParaRPr lang="lv-LV" altLang="lv-LV" dirty="0" smtClean="0">
              <a:solidFill>
                <a:srgbClr val="68534A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latin typeface="Times New Roman" pitchFamily="18" charset="0"/>
              </a:rPr>
              <a:t>MĀCĪBU DARBS</a:t>
            </a:r>
            <a:r>
              <a:rPr lang="lv-LV">
                <a:latin typeface="Times New Roman" pitchFamily="18" charset="0"/>
              </a:rPr>
              <a:t>: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86868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2019./2020.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mācību gadā  novada  12. klašu skolēni kārtoja centralizētos eksāmenus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ķīmijā, bioloģijā un fizikā.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Eksāmenu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informātikā vidusskolā  kārtoja Ezernieku vidusskolas un Dagdas vidusskolas skolēni.</a:t>
            </a:r>
            <a:b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</a:b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/>
            <a:endParaRPr lang="lv-LV" altLang="lv-LV" sz="24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1758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imes New Roman" pitchFamily="18" charset="0"/>
              </a:rPr>
              <a:t>ATSAUKSMES UN </a:t>
            </a:r>
            <a:r>
              <a:rPr lang="en-GB" dirty="0" smtClean="0">
                <a:latin typeface="Times New Roman" pitchFamily="18" charset="0"/>
              </a:rPr>
              <a:t>NOVĒLĒJUMI</a:t>
            </a:r>
            <a:r>
              <a:rPr lang="lv-LV" dirty="0" smtClean="0">
                <a:latin typeface="Times New Roman" pitchFamily="18" charset="0"/>
              </a:rPr>
              <a:t> (1):</a:t>
            </a:r>
            <a:endParaRPr lang="lv-LV" dirty="0">
              <a:latin typeface="Times New Roman" pitchFamily="18" charset="0"/>
            </a:endParaRP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506888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Mācību gada sākumā izvirzītie uzdevumi tika izpildīti.</a:t>
            </a:r>
          </a:p>
          <a:p>
            <a:pPr>
              <a:buFont typeface="Wingdings 2" pitchFamily="18" charset="2"/>
              <a:buNone/>
              <a:defRPr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2020./2021.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mācību gadā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realizēt kompetencēs balstītu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mācību satura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ieviešanu;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turpināt  darbu ar talantīgajiem skolēniem, attīstīt un pilnveidot pētnieciskā darba prasmes.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>
              <a:buFont typeface="Wingdings 2" pitchFamily="18" charset="2"/>
              <a:buNone/>
              <a:defRPr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lv-LV" altLang="lv-LV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lv-LV" altLang="lv-LV" sz="40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>
              <a:buFont typeface="Wingdings 2" pitchFamily="18" charset="2"/>
              <a:buNone/>
            </a:pPr>
            <a:r>
              <a:rPr lang="lv-LV" altLang="lv-LV" sz="4000" dirty="0" smtClean="0">
                <a:solidFill>
                  <a:schemeClr val="tx1"/>
                </a:solidFill>
                <a:latin typeface="Monotype Corsiva" pitchFamily="66" charset="0"/>
              </a:rPr>
              <a:t>Paldies visiem MA skolotājiem par sadarbību un līdzdalību!</a:t>
            </a:r>
          </a:p>
          <a:p>
            <a:pPr marL="0" indent="0" algn="r">
              <a:buFont typeface="Wingdings 2" pitchFamily="18" charset="2"/>
              <a:buNone/>
            </a:pPr>
            <a:endParaRPr lang="lv-LV" altLang="lv-LV" sz="20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marL="0" indent="0" algn="r">
              <a:buFont typeface="Wingdings 2" pitchFamily="18" charset="2"/>
              <a:buNone/>
            </a:pPr>
            <a:r>
              <a:rPr lang="lv-LV" altLang="lv-LV" sz="2400" dirty="0" err="1" smtClean="0">
                <a:solidFill>
                  <a:schemeClr val="tx1"/>
                </a:solidFill>
                <a:latin typeface="Monotype Corsiva" pitchFamily="66" charset="0"/>
              </a:rPr>
              <a:t>Dabaszinību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un informātikas skolotāju MA vadītāja L. </a:t>
            </a:r>
            <a:r>
              <a:rPr lang="lv-LV" altLang="lv-LV" sz="2400" dirty="0" err="1" smtClean="0">
                <a:solidFill>
                  <a:schemeClr val="tx1"/>
                </a:solidFill>
                <a:latin typeface="Monotype Corsiva" pitchFamily="66" charset="0"/>
              </a:rPr>
              <a:t>Kudrjavceva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/>
              <a:t>Izvirzītās prioritātes metodiskajā darbā:</a:t>
            </a:r>
            <a:endParaRPr lang="lv-LV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497887" cy="4354513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lv-LV" altLang="lv-LV" b="1" dirty="0" smtClean="0">
                <a:solidFill>
                  <a:schemeClr val="tx1"/>
                </a:solidFill>
                <a:latin typeface="Monotype Corsiva" pitchFamily="66" charset="0"/>
              </a:rPr>
              <a:t>Sniegt metodisko atbalstu skolotājiem, nodrošināt teorētisku, metodisku atbalstu mācību, pētnieciskajam un izziņas darbam, inovāciju ieviešanai, veicināt kompetenču pieejā balstīta mācību satura ieviešanu.</a:t>
            </a:r>
            <a:r>
              <a:rPr lang="lv-LV" altLang="lv-LV" sz="2400" b="1" dirty="0" smtClean="0">
                <a:solidFill>
                  <a:schemeClr val="tx1"/>
                </a:solidFill>
                <a:latin typeface="Dutch TL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lv-LV" altLang="lv-LV" sz="2000" b="1" i="1" u="sng" dirty="0" smtClean="0">
              <a:solidFill>
                <a:schemeClr val="tx1"/>
              </a:solidFill>
              <a:latin typeface="Dutch TL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lv-LV" altLang="lv-LV" sz="2000" b="1" i="1" u="sng" dirty="0" smtClean="0">
                <a:solidFill>
                  <a:schemeClr val="tx1"/>
                </a:solidFill>
                <a:latin typeface="Dutch TL" pitchFamily="18" charset="0"/>
              </a:rPr>
              <a:t>Prioritātes:</a:t>
            </a:r>
          </a:p>
          <a:p>
            <a:pPr marL="0" indent="0"/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Kompetenču pieejā balstīta mācību satura pakāpeniska ieviešana mācību procesā.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/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Pedagogu labā prakse caurviju kompetenču attīstīšanā. 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/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Izglītojamo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individuālo vajadzību ievērošana un veicināšana izglītības procesā.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marL="0" indent="0"/>
            <a:endParaRPr lang="lv-LV" altLang="lv-LV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36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imes New Roman" pitchFamily="18" charset="0"/>
              </a:rPr>
              <a:t>OLIMPIĀDES</a:t>
            </a:r>
            <a:endParaRPr lang="lv-LV" dirty="0">
              <a:latin typeface="Times New Roman" pitchFamily="18" charset="0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50825" y="1196975"/>
            <a:ext cx="8569325" cy="493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b="1" i="1" dirty="0" smtClean="0">
                <a:solidFill>
                  <a:schemeClr val="tx1"/>
                </a:solidFill>
                <a:latin typeface="Monotype Corsiva" pitchFamily="66" charset="0"/>
              </a:rPr>
              <a:t>2019./2020. </a:t>
            </a:r>
            <a:r>
              <a:rPr lang="lv-LV" altLang="lv-LV" sz="2200" b="1" i="1" dirty="0">
                <a:solidFill>
                  <a:schemeClr val="tx1"/>
                </a:solidFill>
                <a:latin typeface="Monotype Corsiva" pitchFamily="66" charset="0"/>
              </a:rPr>
              <a:t>mācību gadā skolēni piedalījās sekojošās olimpiādēs: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bioloģijas olimpiādē;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fizikas olimpiādē;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ķīmijas olimpiādē;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ģeogrāfijas olimpiādē.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 smtClean="0">
                <a:solidFill>
                  <a:schemeClr val="tx1"/>
                </a:solidFill>
                <a:latin typeface="Monotype Corsiva" pitchFamily="66" charset="0"/>
              </a:rPr>
              <a:t>Olimpiādes </a:t>
            </a: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notika </a:t>
            </a:r>
            <a:r>
              <a:rPr lang="lv-LV" altLang="lv-LV" sz="2200" dirty="0" err="1">
                <a:solidFill>
                  <a:schemeClr val="tx1"/>
                </a:solidFill>
                <a:latin typeface="Monotype Corsiva" pitchFamily="66" charset="0"/>
              </a:rPr>
              <a:t>tiešsaitē</a:t>
            </a: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lv-LV" sz="2200" b="1" i="1" u="sng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lv-LV" sz="22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lv-LV" sz="2200" b="1" i="1" u="sng" dirty="0" err="1">
                <a:solidFill>
                  <a:schemeClr val="tx1"/>
                </a:solidFill>
                <a:latin typeface="Monotype Corsiva" pitchFamily="66" charset="0"/>
              </a:rPr>
              <a:t>Ierosinājumi</a:t>
            </a:r>
            <a:r>
              <a:rPr lang="en-GB" altLang="lv-LV" sz="2200" b="1" i="1" u="sng" dirty="0">
                <a:solidFill>
                  <a:schemeClr val="tx1"/>
                </a:solidFill>
                <a:latin typeface="Monotype Corsiva" pitchFamily="66" charset="0"/>
              </a:rPr>
              <a:t>:</a:t>
            </a:r>
            <a:endParaRPr lang="lv-LV" altLang="lv-LV" sz="2200" b="1" i="1" u="sng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200" dirty="0">
                <a:solidFill>
                  <a:schemeClr val="tx1"/>
                </a:solidFill>
                <a:latin typeface="Monotype Corsiva" pitchFamily="66" charset="0"/>
              </a:rPr>
              <a:t>Jāmudina skolēnus piedalīties novada olimpiādēs, jo līdzdalība olimpiādēs būtiska mācību procesa sastāvdaļa, kas attīsta skolēna prasmes un iemaņas darboties nestandarta situācijās un liek skolotājam paplašināt pedagoģiskās prasmes.</a:t>
            </a:r>
            <a:endParaRPr lang="en-GB" altLang="lv-LV" sz="22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endParaRPr lang="lv-LV" altLang="lv-LV" sz="22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412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>
                <a:latin typeface="Times New Roman" pitchFamily="18" charset="0"/>
              </a:rPr>
              <a:t>OLIMPIĀ</a:t>
            </a:r>
            <a:r>
              <a:rPr lang="lv-LV" dirty="0" smtClean="0">
                <a:latin typeface="Times New Roman" pitchFamily="18" charset="0"/>
              </a:rPr>
              <a:t>žu organizācijas un norises vērtējums (1.):</a:t>
            </a:r>
            <a:endParaRPr lang="lv-LV" dirty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20737" y="1124744"/>
            <a:ext cx="864235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i="1" u="sng" dirty="0">
                <a:solidFill>
                  <a:schemeClr val="tx1"/>
                </a:solidFill>
                <a:latin typeface="Monotype Corsiva" pitchFamily="66" charset="0"/>
              </a:rPr>
              <a:t>Bioloģijas olimpiādē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piedalījās 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10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skolēni no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Dagdas vidusskolas, Ezernieku vidusskolas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, 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Andrupenes pamatskolas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.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Iegūtas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3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godalgotas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vietas.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i="1" u="sng" dirty="0">
                <a:solidFill>
                  <a:schemeClr val="tx1"/>
                </a:solidFill>
                <a:latin typeface="Monotype Corsiva" pitchFamily="66" charset="0"/>
              </a:rPr>
              <a:t>Fizikas olimpiādē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piedalījās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10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skolēni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no Dagdas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vidusskolas un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Andrupenes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pamatskolas. Iegūtas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5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godalgotas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vietas.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u="sng" dirty="0">
                <a:solidFill>
                  <a:schemeClr val="tx1"/>
                </a:solidFill>
                <a:latin typeface="Monotype Corsiva" pitchFamily="66" charset="0"/>
              </a:rPr>
              <a:t>Ķīmijas olimpiādē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piedalījās 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11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skolēni no Dagdas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vidusskolas un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Ezernieku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vidusskolas. Iegūtas 5 godalgotas vietas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u="sng" dirty="0" smtClean="0">
                <a:solidFill>
                  <a:schemeClr val="tx1"/>
                </a:solidFill>
                <a:latin typeface="Monotype Corsiva" pitchFamily="66" charset="0"/>
              </a:rPr>
              <a:t>Ģeogrāfijas </a:t>
            </a:r>
            <a:r>
              <a:rPr lang="lv-LV" altLang="lv-LV" sz="2400" b="1" u="sng" dirty="0">
                <a:solidFill>
                  <a:schemeClr val="tx1"/>
                </a:solidFill>
                <a:latin typeface="Monotype Corsiva" pitchFamily="66" charset="0"/>
              </a:rPr>
              <a:t>olimpiādē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 piedalījās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7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skolēni no Dagdas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vidusskolas un Ezernieku vidusskolas. Iegūta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1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atzinība.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i="1" u="sng" dirty="0" smtClean="0">
                <a:solidFill>
                  <a:schemeClr val="tx1"/>
                </a:solidFill>
                <a:latin typeface="Monotype Corsiva" pitchFamily="66" charset="0"/>
              </a:rPr>
              <a:t>ES Dabaszinātņu olimpiādē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piedalījās  Andrupenes </a:t>
            </a:r>
            <a:r>
              <a:rPr lang="lv-LV" altLang="lv-LV" sz="2400" dirty="0" err="1" smtClean="0">
                <a:solidFill>
                  <a:schemeClr val="tx1"/>
                </a:solidFill>
                <a:latin typeface="Monotype Corsiva" pitchFamily="66" charset="0"/>
              </a:rPr>
              <a:t>pamastkolas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skolēns un ieguva 3. vietu 1. posmā.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u="sng" dirty="0" smtClean="0">
                <a:solidFill>
                  <a:schemeClr val="tx1"/>
                </a:solidFill>
                <a:latin typeface="Monotype Corsiva" pitchFamily="66" charset="0"/>
              </a:rPr>
              <a:t>Latgales reģiona atklātajā fizikas olimpiādē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piedalījās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E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zernieku vidusskolas skolēns.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2" y="0"/>
            <a:ext cx="8229600" cy="5486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imes New Roman" pitchFamily="18" charset="0"/>
              </a:rPr>
              <a:t>PASĀKUMI:</a:t>
            </a:r>
            <a:endParaRPr lang="lv-LV" dirty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323849" y="548680"/>
            <a:ext cx="8569325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2019./2020. </a:t>
            </a:r>
            <a:r>
              <a:rPr lang="lv-LV" altLang="lv-LV" sz="2400" dirty="0">
                <a:solidFill>
                  <a:srgbClr val="000000"/>
                </a:solidFill>
                <a:latin typeface="Monotype Corsiva" pitchFamily="66" charset="0"/>
              </a:rPr>
              <a:t>mācību gadā Latgales reģiona skolēnu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zinātniskās pētniecības </a:t>
            </a:r>
            <a:r>
              <a:rPr lang="lv-LV" altLang="lv-LV" sz="2400" dirty="0">
                <a:solidFill>
                  <a:srgbClr val="000000"/>
                </a:solidFill>
                <a:latin typeface="Monotype Corsiva" pitchFamily="66" charset="0"/>
              </a:rPr>
              <a:t>darbu konferencē Daugavpilī 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piedalījās: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lv-LV" altLang="lv-LV" sz="2400" b="1" i="1" dirty="0">
                <a:solidFill>
                  <a:srgbClr val="000000"/>
                </a:solidFill>
                <a:latin typeface="Monotype Corsiva" pitchFamily="66" charset="0"/>
              </a:rPr>
              <a:t>Dagdas vidusskolas </a:t>
            </a:r>
            <a:r>
              <a:rPr lang="lv-LV" altLang="lv-LV" sz="2400" b="1" i="1" dirty="0" smtClean="0">
                <a:solidFill>
                  <a:srgbClr val="000000"/>
                </a:solidFill>
                <a:latin typeface="Monotype Corsiva" pitchFamily="66" charset="0"/>
              </a:rPr>
              <a:t>skolēni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endParaRPr lang="lv-LV" altLang="lv-LV" sz="2400" dirty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lv-LV" altLang="lv-LV" sz="2400" u="sng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Alīna </a:t>
            </a: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Zvidriņa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.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Zilo mālu izmantošanas iespēju kosmētikā pētījumi.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Ieguva 3. pakāpes diplomu.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u="sng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Jevgēnijs </a:t>
            </a: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Locs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.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Datorspēļu izmantošana mācību procesā. 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Ieguva 3. pakāpes diplomu.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u="sng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Elīna </a:t>
            </a: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Staģe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.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Skoliozes aktualitāte Dagdas vidusskolas skolēniem. Saņēma pateicību.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dirty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Aigars </a:t>
            </a: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Volčenoks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.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lv-LV" altLang="lv-LV" sz="2400" dirty="0" err="1" smtClean="0">
                <a:solidFill>
                  <a:srgbClr val="000000"/>
                </a:solidFill>
                <a:latin typeface="Monotype Corsiva" pitchFamily="66" charset="0"/>
              </a:rPr>
              <a:t>Mikropozicioniera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datorvadības algoritma izveide. Saņēma pateicību.</a:t>
            </a:r>
            <a:endParaRPr lang="lv-LV" altLang="lv-LV" sz="2400" u="sng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endParaRPr lang="lv-LV" altLang="lv-LV" sz="2400" dirty="0" smtClean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b="1" dirty="0">
                <a:solidFill>
                  <a:srgbClr val="000000"/>
                </a:solidFill>
                <a:latin typeface="Monotype Corsiva" pitchFamily="66" charset="0"/>
              </a:rPr>
              <a:t>Ezernieku vidusskolas </a:t>
            </a:r>
            <a:r>
              <a:rPr lang="lv-LV" altLang="lv-LV" sz="2400" b="1" dirty="0" smtClean="0">
                <a:solidFill>
                  <a:srgbClr val="000000"/>
                </a:solidFill>
                <a:latin typeface="Monotype Corsiva" pitchFamily="66" charset="0"/>
              </a:rPr>
              <a:t>skolnieces</a:t>
            </a:r>
            <a:endParaRPr lang="lv-LV" altLang="lv-LV" sz="2400" b="1" dirty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Jana </a:t>
            </a:r>
            <a:r>
              <a:rPr lang="lv-LV" altLang="lv-LV" sz="2400" dirty="0" err="1" smtClean="0">
                <a:solidFill>
                  <a:srgbClr val="000000"/>
                </a:solidFill>
                <a:latin typeface="Monotype Corsiva" pitchFamily="66" charset="0"/>
              </a:rPr>
              <a:t>Zlobina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. C vitamīna ietekme uz imunitāti.  Ieguva 3. pakāpes diplomu.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dirty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Džesika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lv-LV" altLang="lv-LV" sz="2400" u="sng" dirty="0" err="1" smtClean="0">
                <a:solidFill>
                  <a:srgbClr val="000000"/>
                </a:solidFill>
                <a:latin typeface="Monotype Corsiva" pitchFamily="66" charset="0"/>
              </a:rPr>
              <a:t>Ruža</a:t>
            </a:r>
            <a:r>
              <a:rPr lang="lv-LV" altLang="lv-LV" sz="2400" u="sng" dirty="0" smtClean="0">
                <a:solidFill>
                  <a:srgbClr val="000000"/>
                </a:solidFill>
                <a:latin typeface="Monotype Corsiva" pitchFamily="66" charset="0"/>
              </a:rPr>
              <a:t>.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Ķīmisko tīrīšanas līdzekļu alternatīvas mājsaimniecībā. Ieguva 3. pakāpes diplomu. </a:t>
            </a:r>
            <a:endParaRPr lang="lv-LV" altLang="lv-LV" sz="2400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19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556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imes New Roman" pitchFamily="18" charset="0"/>
              </a:rPr>
              <a:t>PASĀKUMI:</a:t>
            </a:r>
            <a:endParaRPr lang="lv-LV" dirty="0">
              <a:latin typeface="Times New Roman" pitchFamily="18" charset="0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287337" y="1196752"/>
            <a:ext cx="85693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lv-LV" altLang="lv-LV" sz="2400" dirty="0" smtClean="0">
              <a:solidFill>
                <a:srgbClr val="000000"/>
              </a:solidFill>
              <a:latin typeface="Monotype Corsiva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2019./2020. mācību gada pavasarī bija ieplānots </a:t>
            </a:r>
            <a:r>
              <a:rPr lang="lv-LV" altLang="lv-LV" sz="2400" dirty="0" err="1" smtClean="0">
                <a:solidFill>
                  <a:srgbClr val="000000"/>
                </a:solidFill>
                <a:latin typeface="Monotype Corsiva" pitchFamily="66" charset="0"/>
              </a:rPr>
              <a:t>starpnovadu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</a:t>
            </a:r>
            <a:r>
              <a:rPr lang="lv-LV" altLang="lv-LV" sz="2400" dirty="0" err="1" smtClean="0">
                <a:solidFill>
                  <a:srgbClr val="000000"/>
                </a:solidFill>
                <a:latin typeface="Monotype Corsiva" pitchFamily="66" charset="0"/>
              </a:rPr>
              <a:t>Dabaszinību</a:t>
            </a:r>
            <a:r>
              <a:rPr lang="lv-LV" altLang="lv-LV" sz="2400" dirty="0" smtClean="0">
                <a:solidFill>
                  <a:srgbClr val="000000"/>
                </a:solidFill>
                <a:latin typeface="Monotype Corsiva" pitchFamily="66" charset="0"/>
              </a:rPr>
              <a:t> erudīts un vides spēle novada pamatskolas skolēniem. Sakarā ar ārkārtas situāciju valstī pasākumi nenotika.</a:t>
            </a:r>
            <a:endParaRPr lang="lv-LV" altLang="lv-LV" sz="1200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/>
          <a:lstStyle/>
          <a:p>
            <a:pPr>
              <a:defRPr/>
            </a:pPr>
            <a:r>
              <a:rPr lang="lv-LV" dirty="0" smtClean="0">
                <a:latin typeface="Times New Roman" pitchFamily="18" charset="0"/>
              </a:rPr>
              <a:t>Atbalsta pasākumi:</a:t>
            </a:r>
            <a:endParaRPr lang="lv-LV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50"/>
              </a:spcBef>
              <a:buFont typeface="Wingdings 2" pitchFamily="18" charset="2"/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27.08.2019. </a:t>
            </a:r>
            <a:r>
              <a:rPr lang="lv-LV" altLang="lv-LV" sz="2400" dirty="0" err="1" smtClean="0">
                <a:solidFill>
                  <a:schemeClr val="tx1"/>
                </a:solidFill>
                <a:latin typeface="Monotype Corsiva" pitchFamily="66" charset="0"/>
              </a:rPr>
              <a:t>Dabaszinību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un informātikas skolotāju seminārs</a:t>
            </a:r>
          </a:p>
          <a:p>
            <a:pPr>
              <a:buFont typeface="Wingdings 2" pitchFamily="18" charset="2"/>
              <a:buNone/>
            </a:pPr>
            <a:r>
              <a:rPr lang="lv-LV" altLang="lv-LV" sz="2400" u="sng" dirty="0" smtClean="0">
                <a:solidFill>
                  <a:schemeClr val="tx1"/>
                </a:solidFill>
                <a:latin typeface="Monotype Corsiva" pitchFamily="66" charset="0"/>
              </a:rPr>
              <a:t>Darba kārtība:  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2018./2019. mācību gada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darba izvērtējums.</a:t>
            </a:r>
          </a:p>
          <a:p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MA darba plānošana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2019./2020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mācību gadam. </a:t>
            </a:r>
            <a:r>
              <a:rPr lang="lv-LV" altLang="lv-LV" dirty="0" smtClean="0"/>
              <a:t>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30.10.2019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.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MA sanāksme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“Pieredzes apmaiņa kompetencēs balstīta mācību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procesa ieviešanā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”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2019./2010.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mācību gadā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n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ovada </a:t>
            </a:r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skolotāji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apguva pedagoga profesionālās kompetences pilnveides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programmas «Pedagoga kompetence un efektivitāte mūsdienu pedagoģiskajā realitātē» un «Metodiskā atbalsta nodrošinājums skolotājiem darbā ar skolēniem ar speciālajām vajadzībām»</a:t>
            </a: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endParaRPr lang="en-GB" altLang="lv-LV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Times New Roman" pitchFamily="18" charset="0"/>
              </a:rPr>
              <a:t>MĀCĪBU DARBS</a:t>
            </a:r>
            <a:r>
              <a:rPr lang="lv-LV" dirty="0">
                <a:latin typeface="Times New Roman" pitchFamily="18" charset="0"/>
              </a:rPr>
              <a:t>: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2019./2020.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mācību gadā tika organizēti valsts diagnosticējošie darbi: </a:t>
            </a:r>
          </a:p>
          <a:p>
            <a:r>
              <a:rPr lang="lv-LV" altLang="lv-LV" sz="2400" dirty="0" err="1" smtClean="0">
                <a:solidFill>
                  <a:schemeClr val="tx1"/>
                </a:solidFill>
                <a:latin typeface="Monotype Corsiva" pitchFamily="66" charset="0"/>
              </a:rPr>
              <a:t>dabaszinībās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 6. klasei .</a:t>
            </a:r>
          </a:p>
          <a:p>
            <a:pPr>
              <a:buFont typeface="Wingdings 2" pitchFamily="18" charset="2"/>
              <a:buNone/>
            </a:pP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Diagnosticējošajā darbā tika pārbaudītas skolēnu zināšanas, prasmes un iemaņas atbilstoši mācību priekšmeta standartam.</a:t>
            </a:r>
          </a:p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r>
              <a:rPr lang="lv-LV" altLang="lv-LV" sz="2400" dirty="0">
                <a:solidFill>
                  <a:schemeClr val="tx1"/>
                </a:solidFill>
                <a:latin typeface="Monotype Corsiva" pitchFamily="66" charset="0"/>
              </a:rPr>
              <a:t>valsts diagnosticējošais  laboratorijas darbs fizikā un ķīmijā  11. </a:t>
            </a:r>
            <a:r>
              <a:rPr lang="lv-LV" altLang="lv-LV" sz="2400" dirty="0" smtClean="0">
                <a:solidFill>
                  <a:schemeClr val="tx1"/>
                </a:solidFill>
                <a:latin typeface="Monotype Corsiva" pitchFamily="66" charset="0"/>
              </a:rPr>
              <a:t>klasei tika atcelts.</a:t>
            </a: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None/>
            </a:pPr>
            <a:endParaRPr lang="lv-LV" altLang="lv-LV" sz="2400" dirty="0">
              <a:solidFill>
                <a:schemeClr val="tx1"/>
              </a:solidFill>
              <a:latin typeface="Monotype Corsiva" pitchFamily="66" charset="0"/>
            </a:endParaRPr>
          </a:p>
          <a:p>
            <a:pPr>
              <a:buFont typeface="Wingdings 2" pitchFamily="18" charset="2"/>
              <a:buNone/>
            </a:pPr>
            <a:endParaRPr lang="lv-LV" altLang="lv-LV" sz="2400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eaLnBrk="1" hangingPunct="1"/>
            <a:endParaRPr lang="lv-LV" altLang="lv-LV" sz="2400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4657</TotalTime>
  <Words>606</Words>
  <Application>Microsoft Office PowerPoint</Application>
  <PresentationFormat>Slaidrāde ekrānā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12</vt:i4>
      </vt:variant>
    </vt:vector>
  </HeadingPairs>
  <TitlesOfParts>
    <vt:vector size="21" baseType="lpstr">
      <vt:lpstr>Arial</vt:lpstr>
      <vt:lpstr>Dutch TL</vt:lpstr>
      <vt:lpstr>Franklin Gothic Book</vt:lpstr>
      <vt:lpstr>Franklin Gothic Medium</vt:lpstr>
      <vt:lpstr>Monotype Corsiva</vt:lpstr>
      <vt:lpstr>Times New Roman</vt:lpstr>
      <vt:lpstr>Verdana</vt:lpstr>
      <vt:lpstr>Wingdings 2</vt:lpstr>
      <vt:lpstr>Trek</vt:lpstr>
      <vt:lpstr> Dabaszinību un informātikas  skolotāju MA </vt:lpstr>
      <vt:lpstr>Izvirzītās prioritātes metodiskajā darbā:</vt:lpstr>
      <vt:lpstr>OLIMPIĀDES</vt:lpstr>
      <vt:lpstr>OLIMPIĀžu organizācijas un norises vērtējums (1.):</vt:lpstr>
      <vt:lpstr>PASĀKUMI:</vt:lpstr>
      <vt:lpstr>PowerPoint prezentācija</vt:lpstr>
      <vt:lpstr>PASĀKUMI:</vt:lpstr>
      <vt:lpstr>Atbalsta pasākumi:</vt:lpstr>
      <vt:lpstr>MĀCĪBU DARBS:</vt:lpstr>
      <vt:lpstr>MĀCĪBU DARBS:</vt:lpstr>
      <vt:lpstr>ATSAUKSMES UN NOVĒLĒJUMI (1):</vt:lpstr>
      <vt:lpstr>PowerPoint prezentācija</vt:lpstr>
    </vt:vector>
  </TitlesOfParts>
  <Company>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DAUGAVPILS PILSĒTAS IZGLĪTĪBAS PĀRVALDE  LATVIEŠU VALODAS UN LITERATŪRAS  SKOLOTĀJU METODISKĀ APVIENĪBA</dc:title>
  <dc:creator>IB</dc:creator>
  <cp:lastModifiedBy>EZN_SKOLA</cp:lastModifiedBy>
  <cp:revision>404</cp:revision>
  <dcterms:created xsi:type="dcterms:W3CDTF">2009-06-01T11:12:10Z</dcterms:created>
  <dcterms:modified xsi:type="dcterms:W3CDTF">2020-06-16T10:56:51Z</dcterms:modified>
</cp:coreProperties>
</file>