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7" r:id="rId3"/>
    <p:sldId id="257" r:id="rId4"/>
    <p:sldId id="267" r:id="rId5"/>
    <p:sldId id="259" r:id="rId6"/>
    <p:sldId id="260" r:id="rId7"/>
    <p:sldId id="271" r:id="rId8"/>
    <p:sldId id="261" r:id="rId9"/>
    <p:sldId id="266" r:id="rId10"/>
    <p:sldId id="265" r:id="rId11"/>
    <p:sldId id="262" r:id="rId12"/>
    <p:sldId id="275" r:id="rId13"/>
    <p:sldId id="263" r:id="rId14"/>
    <p:sldId id="268" r:id="rId15"/>
    <p:sldId id="273" r:id="rId16"/>
    <p:sldId id="272" r:id="rId17"/>
    <p:sldId id="269" r:id="rId18"/>
    <p:sldId id="270" r:id="rId19"/>
    <p:sldId id="274" r:id="rId20"/>
    <p:sldId id="276" r:id="rId2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lv-LV" smtClean="0"/>
              <a:t>Rediģēt šablona virsraksta stilu</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lv-LV" smtClean="0"/>
              <a:t>Noklikšķiniet, lai rediģētu šablona apakšvirsraksta stilu</a:t>
            </a:r>
            <a:endParaRPr lang="en-US" dirty="0"/>
          </a:p>
        </p:txBody>
      </p:sp>
      <p:sp>
        <p:nvSpPr>
          <p:cNvPr id="4" name="Date Placeholder 3"/>
          <p:cNvSpPr>
            <a:spLocks noGrp="1"/>
          </p:cNvSpPr>
          <p:nvPr>
            <p:ph type="dt" sz="half" idx="10"/>
          </p:nvPr>
        </p:nvSpPr>
        <p:spPr/>
        <p:txBody>
          <a:bodyPr/>
          <a:lstStyle>
            <a:lvl1pPr algn="l">
              <a:defRPr/>
            </a:lvl1pPr>
          </a:lstStyle>
          <a:p>
            <a:fld id="{4D01E759-42A7-4A07-B0E3-9B84276E216E}" type="datetimeFigureOut">
              <a:rPr lang="lv-LV" smtClean="0"/>
              <a:t>2019.03.18.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01C1B8A-ED0F-42C4-B251-10D16C460B86}" type="slidenum">
              <a:rPr lang="lv-LV" smtClean="0"/>
              <a:t>‹#›</a:t>
            </a:fld>
            <a:endParaRPr lang="lv-LV"/>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89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4D01E759-42A7-4A07-B0E3-9B84276E216E}" type="datetimeFigureOut">
              <a:rPr lang="lv-LV" smtClean="0"/>
              <a:t>2019.03.18.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01C1B8A-ED0F-42C4-B251-10D16C460B86}" type="slidenum">
              <a:rPr lang="lv-LV" smtClean="0"/>
              <a:t>‹#›</a:t>
            </a:fld>
            <a:endParaRPr lang="lv-LV"/>
          </a:p>
        </p:txBody>
      </p:sp>
    </p:spTree>
    <p:extLst>
      <p:ext uri="{BB962C8B-B14F-4D97-AF65-F5344CB8AC3E}">
        <p14:creationId xmlns:p14="http://schemas.microsoft.com/office/powerpoint/2010/main" val="281366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4D01E759-42A7-4A07-B0E3-9B84276E216E}" type="datetimeFigureOut">
              <a:rPr lang="lv-LV" smtClean="0"/>
              <a:t>2019.03.18.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01C1B8A-ED0F-42C4-B251-10D16C460B86}" type="slidenum">
              <a:rPr lang="lv-LV" smtClean="0"/>
              <a:t>‹#›</a:t>
            </a:fld>
            <a:endParaRPr lang="lv-LV"/>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64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Content Placeholder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4D01E759-42A7-4A07-B0E3-9B84276E216E}" type="datetimeFigureOut">
              <a:rPr lang="lv-LV" smtClean="0"/>
              <a:t>2019.03.18.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01C1B8A-ED0F-42C4-B251-10D16C460B86}" type="slidenum">
              <a:rPr lang="lv-LV" smtClean="0"/>
              <a:t>‹#›</a:t>
            </a:fld>
            <a:endParaRPr lang="lv-LV"/>
          </a:p>
        </p:txBody>
      </p:sp>
    </p:spTree>
    <p:extLst>
      <p:ext uri="{BB962C8B-B14F-4D97-AF65-F5344CB8AC3E}">
        <p14:creationId xmlns:p14="http://schemas.microsoft.com/office/powerpoint/2010/main" val="207693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lv-LV" smtClean="0"/>
              <a:t>Rediģēt šablona virsraksta stilu</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D01E759-42A7-4A07-B0E3-9B84276E216E}" type="datetimeFigureOut">
              <a:rPr lang="lv-LV" smtClean="0"/>
              <a:t>2019.03.18.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01C1B8A-ED0F-42C4-B251-10D16C460B86}" type="slidenum">
              <a:rPr lang="lv-LV" smtClean="0"/>
              <a:t>‹#›</a:t>
            </a:fld>
            <a:endParaRPr lang="lv-LV"/>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99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lv-LV" smtClean="0"/>
              <a:t>Rediģēt šablona virsraksta stilu</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Date Placeholder 4"/>
          <p:cNvSpPr>
            <a:spLocks noGrp="1"/>
          </p:cNvSpPr>
          <p:nvPr>
            <p:ph type="dt" sz="half" idx="10"/>
          </p:nvPr>
        </p:nvSpPr>
        <p:spPr/>
        <p:txBody>
          <a:bodyPr/>
          <a:lstStyle/>
          <a:p>
            <a:fld id="{4D01E759-42A7-4A07-B0E3-9B84276E216E}" type="datetimeFigureOut">
              <a:rPr lang="lv-LV" smtClean="0"/>
              <a:t>2019.03.18.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01C1B8A-ED0F-42C4-B251-10D16C460B86}" type="slidenum">
              <a:rPr lang="lv-LV" smtClean="0"/>
              <a:t>‹#›</a:t>
            </a:fld>
            <a:endParaRPr lang="lv-LV"/>
          </a:p>
        </p:txBody>
      </p:sp>
    </p:spTree>
    <p:extLst>
      <p:ext uri="{BB962C8B-B14F-4D97-AF65-F5344CB8AC3E}">
        <p14:creationId xmlns:p14="http://schemas.microsoft.com/office/powerpoint/2010/main" val="376036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v-LV" smtClean="0"/>
              <a:t>Rediģēt šablona virsraksta stilu</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1024128" y="2967788"/>
            <a:ext cx="4754880" cy="3341572"/>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lv-LV" smtClean="0"/>
              <a:t>Rediģēt šablona teksta stilus</a:t>
            </a:r>
          </a:p>
        </p:txBody>
      </p:sp>
      <p:sp>
        <p:nvSpPr>
          <p:cNvPr id="6" name="Content Placeholder 5"/>
          <p:cNvSpPr>
            <a:spLocks noGrp="1"/>
          </p:cNvSpPr>
          <p:nvPr>
            <p:ph sz="quarter" idx="4"/>
          </p:nvPr>
        </p:nvSpPr>
        <p:spPr>
          <a:xfrm>
            <a:off x="5990888" y="2967788"/>
            <a:ext cx="4754880" cy="3341572"/>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7" name="Date Placeholder 6"/>
          <p:cNvSpPr>
            <a:spLocks noGrp="1"/>
          </p:cNvSpPr>
          <p:nvPr>
            <p:ph type="dt" sz="half" idx="10"/>
          </p:nvPr>
        </p:nvSpPr>
        <p:spPr/>
        <p:txBody>
          <a:bodyPr/>
          <a:lstStyle/>
          <a:p>
            <a:fld id="{4D01E759-42A7-4A07-B0E3-9B84276E216E}" type="datetimeFigureOut">
              <a:rPr lang="lv-LV" smtClean="0"/>
              <a:t>2019.03.18.</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01C1B8A-ED0F-42C4-B251-10D16C460B86}" type="slidenum">
              <a:rPr lang="lv-LV" smtClean="0"/>
              <a:t>‹#›</a:t>
            </a:fld>
            <a:endParaRPr lang="lv-LV"/>
          </a:p>
        </p:txBody>
      </p:sp>
    </p:spTree>
    <p:extLst>
      <p:ext uri="{BB962C8B-B14F-4D97-AF65-F5344CB8AC3E}">
        <p14:creationId xmlns:p14="http://schemas.microsoft.com/office/powerpoint/2010/main" val="204147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Date Placeholder 2"/>
          <p:cNvSpPr>
            <a:spLocks noGrp="1"/>
          </p:cNvSpPr>
          <p:nvPr>
            <p:ph type="dt" sz="half" idx="10"/>
          </p:nvPr>
        </p:nvSpPr>
        <p:spPr/>
        <p:txBody>
          <a:bodyPr/>
          <a:lstStyle/>
          <a:p>
            <a:fld id="{4D01E759-42A7-4A07-B0E3-9B84276E216E}" type="datetimeFigureOut">
              <a:rPr lang="lv-LV" smtClean="0"/>
              <a:t>2019.03.18.</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01C1B8A-ED0F-42C4-B251-10D16C460B86}" type="slidenum">
              <a:rPr lang="lv-LV" smtClean="0"/>
              <a:t>‹#›</a:t>
            </a:fld>
            <a:endParaRPr lang="lv-LV"/>
          </a:p>
        </p:txBody>
      </p:sp>
    </p:spTree>
    <p:extLst>
      <p:ext uri="{BB962C8B-B14F-4D97-AF65-F5344CB8AC3E}">
        <p14:creationId xmlns:p14="http://schemas.microsoft.com/office/powerpoint/2010/main" val="270650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1E759-42A7-4A07-B0E3-9B84276E216E}" type="datetimeFigureOut">
              <a:rPr lang="lv-LV" smtClean="0"/>
              <a:t>2019.03.18.</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E01C1B8A-ED0F-42C4-B251-10D16C460B86}" type="slidenum">
              <a:rPr lang="lv-LV" smtClean="0"/>
              <a:t>‹#›</a:t>
            </a:fld>
            <a:endParaRPr lang="lv-LV"/>
          </a:p>
        </p:txBody>
      </p:sp>
    </p:spTree>
    <p:extLst>
      <p:ext uri="{BB962C8B-B14F-4D97-AF65-F5344CB8AC3E}">
        <p14:creationId xmlns:p14="http://schemas.microsoft.com/office/powerpoint/2010/main" val="260933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lv-LV" smtClean="0"/>
              <a:t>Rediģēt šablona virsraksta stilu</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4D01E759-42A7-4A07-B0E3-9B84276E216E}" type="datetimeFigureOut">
              <a:rPr lang="lv-LV" smtClean="0"/>
              <a:t>2019.03.18.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01C1B8A-ED0F-42C4-B251-10D16C460B86}" type="slidenum">
              <a:rPr lang="lv-LV" smtClean="0"/>
              <a:t>‹#›</a:t>
            </a:fld>
            <a:endParaRPr lang="lv-LV"/>
          </a:p>
        </p:txBody>
      </p:sp>
    </p:spTree>
    <p:extLst>
      <p:ext uri="{BB962C8B-B14F-4D97-AF65-F5344CB8AC3E}">
        <p14:creationId xmlns:p14="http://schemas.microsoft.com/office/powerpoint/2010/main" val="2975638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smtClean="0"/>
              <a:t>Noklikšķiniet uz ikonas, lai pievienotu attēlu</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4D01E759-42A7-4A07-B0E3-9B84276E216E}" type="datetimeFigureOut">
              <a:rPr lang="lv-LV" smtClean="0"/>
              <a:t>2019.03.18.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01C1B8A-ED0F-42C4-B251-10D16C460B86}" type="slidenum">
              <a:rPr lang="lv-LV" smtClean="0"/>
              <a:t>‹#›</a:t>
            </a:fld>
            <a:endParaRPr lang="lv-LV"/>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08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lv-LV" smtClean="0"/>
              <a:t>Rediģēt šablona virsraksta stilu</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D01E759-42A7-4A07-B0E3-9B84276E216E}" type="datetimeFigureOut">
              <a:rPr lang="lv-LV" smtClean="0"/>
              <a:t>2019.03.18.</a:t>
            </a:fld>
            <a:endParaRPr lang="lv-LV"/>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lv-LV"/>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01C1B8A-ED0F-42C4-B251-10D16C460B86}" type="slidenum">
              <a:rPr lang="lv-LV" smtClean="0"/>
              <a:t>‹#›</a:t>
            </a:fld>
            <a:endParaRPr lang="lv-LV"/>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5466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p:cNvSpPr/>
          <p:nvPr/>
        </p:nvSpPr>
        <p:spPr>
          <a:xfrm>
            <a:off x="1219201" y="1025236"/>
            <a:ext cx="7924800" cy="1569660"/>
          </a:xfrm>
          <a:prstGeom prst="rect">
            <a:avLst/>
          </a:prstGeom>
        </p:spPr>
        <p:txBody>
          <a:bodyPr wrap="square">
            <a:spAutoFit/>
          </a:bodyPr>
          <a:lstStyle/>
          <a:p>
            <a:r>
              <a:rPr lang="lv-LV" sz="4800" dirty="0" smtClean="0">
                <a:ln w="0"/>
                <a:solidFill>
                  <a:schemeClr val="accent1">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Ziemas pasākumi un aktivitātes Ezernieku vidusskolā</a:t>
            </a:r>
            <a:endParaRPr lang="lv-LV" sz="4800" dirty="0">
              <a:ln w="0"/>
              <a:solidFill>
                <a:schemeClr val="accent1">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8" name="Attēls 7"/>
          <p:cNvPicPr>
            <a:picLocks noChangeAspect="1"/>
          </p:cNvPicPr>
          <p:nvPr/>
        </p:nvPicPr>
        <p:blipFill>
          <a:blip r:embed="rId2"/>
          <a:stretch>
            <a:fillRect/>
          </a:stretch>
        </p:blipFill>
        <p:spPr>
          <a:xfrm>
            <a:off x="3656720" y="3089563"/>
            <a:ext cx="6406875" cy="2847500"/>
          </a:xfrm>
          <a:prstGeom prst="rect">
            <a:avLst/>
          </a:prstGeom>
        </p:spPr>
      </p:pic>
    </p:spTree>
    <p:extLst>
      <p:ext uri="{BB962C8B-B14F-4D97-AF65-F5344CB8AC3E}">
        <p14:creationId xmlns:p14="http://schemas.microsoft.com/office/powerpoint/2010/main" val="3090066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p:cNvSpPr/>
          <p:nvPr/>
        </p:nvSpPr>
        <p:spPr>
          <a:xfrm>
            <a:off x="783771" y="843149"/>
            <a:ext cx="5130141" cy="3354765"/>
          </a:xfrm>
          <a:prstGeom prst="rect">
            <a:avLst/>
          </a:prstGeom>
        </p:spPr>
        <p:txBody>
          <a:bodyPr wrap="square">
            <a:spAutoFit/>
          </a:bodyPr>
          <a:lstStyle/>
          <a:p>
            <a:pPr lvl="0"/>
            <a:endParaRPr lang="lv-LV" sz="800" b="1" dirty="0">
              <a:solidFill>
                <a:prstClr val="black"/>
              </a:solidFill>
              <a:latin typeface="Times New Roman" panose="02020603050405020304" pitchFamily="18" charset="0"/>
              <a:cs typeface="Times New Roman" panose="02020603050405020304" pitchFamily="18" charset="0"/>
            </a:endParaRPr>
          </a:p>
          <a:p>
            <a:pPr algn="just"/>
            <a:r>
              <a:rPr lang="lv-LV" sz="2800" b="1" dirty="0" smtClean="0">
                <a:solidFill>
                  <a:schemeClr val="accent1">
                    <a:lumMod val="75000"/>
                  </a:schemeClr>
                </a:solidFill>
                <a:latin typeface="Times New Roman" panose="02020603050405020304" pitchFamily="18" charset="0"/>
                <a:cs typeface="Times New Roman" panose="02020603050405020304" pitchFamily="18" charset="0"/>
              </a:rPr>
              <a:t>SPORTS</a:t>
            </a:r>
            <a:endParaRPr lang="lv-LV" sz="28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lv-LV" sz="8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7.februārī mūsu skolā notika Dagdas novada skolēnu sporta spēlēs florbolā B vecuma grupā (2003.-2005.gads). </a:t>
            </a:r>
          </a:p>
          <a:p>
            <a:pPr marL="342900" indent="-342900" algn="just">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3 </a:t>
            </a:r>
            <a:r>
              <a:rPr lang="lv-LV" sz="2400" dirty="0">
                <a:solidFill>
                  <a:schemeClr val="accent1">
                    <a:lumMod val="75000"/>
                  </a:schemeClr>
                </a:solidFill>
                <a:latin typeface="Times New Roman" panose="02020603050405020304" pitchFamily="18" charset="0"/>
                <a:cs typeface="Times New Roman" panose="02020603050405020304" pitchFamily="18" charset="0"/>
              </a:rPr>
              <a:t>komandu konkurencē mūsu skolas meitenes ierindojās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2.vietā</a:t>
            </a:r>
            <a:r>
              <a:rPr lang="lv-LV" sz="240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5 komandu konkurencē zēni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ieguva 3.vietu.</a:t>
            </a:r>
            <a:endParaRPr lang="lv-LV" sz="2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Attēls 4"/>
          <p:cNvPicPr>
            <a:picLocks noChangeAspect="1"/>
          </p:cNvPicPr>
          <p:nvPr/>
        </p:nvPicPr>
        <p:blipFill>
          <a:blip r:embed="rId2"/>
          <a:stretch>
            <a:fillRect/>
          </a:stretch>
        </p:blipFill>
        <p:spPr>
          <a:xfrm>
            <a:off x="6504677" y="735138"/>
            <a:ext cx="3980306" cy="5635832"/>
          </a:xfrm>
          <a:prstGeom prst="rect">
            <a:avLst/>
          </a:prstGeom>
        </p:spPr>
      </p:pic>
    </p:spTree>
    <p:extLst>
      <p:ext uri="{BB962C8B-B14F-4D97-AF65-F5344CB8AC3E}">
        <p14:creationId xmlns:p14="http://schemas.microsoft.com/office/powerpoint/2010/main" val="651670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p:cNvSpPr/>
          <p:nvPr/>
        </p:nvSpPr>
        <p:spPr>
          <a:xfrm>
            <a:off x="760021" y="546265"/>
            <a:ext cx="10105901" cy="2616101"/>
          </a:xfrm>
          <a:prstGeom prst="rect">
            <a:avLst/>
          </a:prstGeom>
        </p:spPr>
        <p:txBody>
          <a:bodyPr wrap="square">
            <a:spAutoFit/>
          </a:bodyPr>
          <a:lstStyle/>
          <a:p>
            <a:endParaRPr lang="lv-LV" sz="800" b="1" dirty="0" smtClean="0">
              <a:latin typeface="Times New Roman" panose="02020603050405020304" pitchFamily="18" charset="0"/>
              <a:cs typeface="Times New Roman" panose="02020603050405020304" pitchFamily="18" charset="0"/>
            </a:endParaRPr>
          </a:p>
          <a:p>
            <a:pPr lvl="0"/>
            <a:r>
              <a:rPr lang="lv-LV" sz="2800" b="1" dirty="0">
                <a:solidFill>
                  <a:schemeClr val="accent1">
                    <a:lumMod val="75000"/>
                  </a:schemeClr>
                </a:solidFill>
                <a:latin typeface="Times New Roman" panose="02020603050405020304" pitchFamily="18" charset="0"/>
                <a:cs typeface="Times New Roman" panose="02020603050405020304" pitchFamily="18" charset="0"/>
              </a:rPr>
              <a:t>SPORTS</a:t>
            </a:r>
          </a:p>
          <a:p>
            <a:pPr algn="just"/>
            <a:endParaRPr lang="lv-LV" sz="8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12.februārī </a:t>
            </a:r>
            <a:r>
              <a:rPr lang="lv-LV" sz="2400" dirty="0">
                <a:solidFill>
                  <a:schemeClr val="accent1">
                    <a:lumMod val="75000"/>
                  </a:schemeClr>
                </a:solidFill>
                <a:latin typeface="Times New Roman" panose="02020603050405020304" pitchFamily="18" charset="0"/>
                <a:cs typeface="Times New Roman" panose="02020603050405020304" pitchFamily="18" charset="0"/>
              </a:rPr>
              <a:t>Ezernieku vidusskolā notika Dagdas novada skolēnu sporta spēles florbolā C grupai (2005.-2006.gads</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4 komandu konkurencē mūsu skolas meitenes ierindojās 3.vietā;</a:t>
            </a:r>
          </a:p>
          <a:p>
            <a:pPr marL="342900" indent="-342900" algn="just">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5 komandu konkurencē zēni pārliecinoši uzvarēja un </a:t>
            </a:r>
            <a:r>
              <a:rPr lang="lv-LV" sz="2400" b="1" dirty="0" smtClean="0">
                <a:solidFill>
                  <a:schemeClr val="accent1">
                    <a:lumMod val="75000"/>
                  </a:schemeClr>
                </a:solidFill>
                <a:latin typeface="Times New Roman" panose="02020603050405020304" pitchFamily="18" charset="0"/>
                <a:cs typeface="Times New Roman" panose="02020603050405020304" pitchFamily="18" charset="0"/>
              </a:rPr>
              <a:t>ieguva godalgotu 1.vietu!</a:t>
            </a:r>
            <a:endParaRPr lang="lv-LV"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Attēls 3"/>
          <p:cNvPicPr>
            <a:picLocks noChangeAspect="1"/>
          </p:cNvPicPr>
          <p:nvPr/>
        </p:nvPicPr>
        <p:blipFill>
          <a:blip r:embed="rId2"/>
          <a:stretch>
            <a:fillRect/>
          </a:stretch>
        </p:blipFill>
        <p:spPr>
          <a:xfrm>
            <a:off x="669456" y="3669476"/>
            <a:ext cx="5169405" cy="2421287"/>
          </a:xfrm>
          <a:prstGeom prst="rect">
            <a:avLst/>
          </a:prstGeom>
        </p:spPr>
      </p:pic>
      <p:pic>
        <p:nvPicPr>
          <p:cNvPr id="5" name="Attēls 4"/>
          <p:cNvPicPr>
            <a:picLocks noChangeAspect="1"/>
          </p:cNvPicPr>
          <p:nvPr/>
        </p:nvPicPr>
        <p:blipFill>
          <a:blip r:embed="rId3"/>
          <a:stretch>
            <a:fillRect/>
          </a:stretch>
        </p:blipFill>
        <p:spPr>
          <a:xfrm>
            <a:off x="6122194" y="3669475"/>
            <a:ext cx="4945608" cy="2421287"/>
          </a:xfrm>
          <a:prstGeom prst="rect">
            <a:avLst/>
          </a:prstGeom>
        </p:spPr>
      </p:pic>
    </p:spTree>
    <p:extLst>
      <p:ext uri="{BB962C8B-B14F-4D97-AF65-F5344CB8AC3E}">
        <p14:creationId xmlns:p14="http://schemas.microsoft.com/office/powerpoint/2010/main" val="2260815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a:blip r:embed="rId2"/>
          <a:stretch>
            <a:fillRect/>
          </a:stretch>
        </p:blipFill>
        <p:spPr>
          <a:xfrm>
            <a:off x="6575668" y="1359202"/>
            <a:ext cx="4641566" cy="3481175"/>
          </a:xfrm>
          <a:prstGeom prst="rect">
            <a:avLst/>
          </a:prstGeom>
        </p:spPr>
      </p:pic>
      <p:sp>
        <p:nvSpPr>
          <p:cNvPr id="3" name="Taisnstūris 2"/>
          <p:cNvSpPr/>
          <p:nvPr/>
        </p:nvSpPr>
        <p:spPr>
          <a:xfrm>
            <a:off x="831274" y="1116280"/>
            <a:ext cx="5403272" cy="3939540"/>
          </a:xfrm>
          <a:prstGeom prst="rect">
            <a:avLst/>
          </a:prstGeom>
        </p:spPr>
        <p:txBody>
          <a:bodyPr wrap="square">
            <a:spAutoFit/>
          </a:bodyPr>
          <a:lstStyle/>
          <a:p>
            <a:pPr lvl="0"/>
            <a:r>
              <a:rPr lang="lv-LV" sz="2800" b="1" dirty="0" smtClean="0">
                <a:solidFill>
                  <a:schemeClr val="accent1">
                    <a:lumMod val="75000"/>
                  </a:schemeClr>
                </a:solidFill>
                <a:latin typeface="Times New Roman" panose="02020603050405020304" pitchFamily="18" charset="0"/>
                <a:cs typeface="Times New Roman" panose="02020603050405020304" pitchFamily="18" charset="0"/>
              </a:rPr>
              <a:t>SPORTS</a:t>
            </a:r>
          </a:p>
          <a:p>
            <a:pPr lvl="0"/>
            <a:endParaRPr lang="lv-LV" sz="12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800" dirty="0" smtClean="0">
                <a:solidFill>
                  <a:schemeClr val="accent1">
                    <a:lumMod val="75000"/>
                  </a:schemeClr>
                </a:solidFill>
                <a:latin typeface="Times New Roman" panose="02020603050405020304" pitchFamily="18" charset="0"/>
                <a:cs typeface="Times New Roman" panose="02020603050405020304" pitchFamily="18" charset="0"/>
              </a:rPr>
              <a:t>22.februārī </a:t>
            </a:r>
            <a:r>
              <a:rPr lang="lv-LV" sz="2800" dirty="0">
                <a:solidFill>
                  <a:schemeClr val="accent1">
                    <a:lumMod val="75000"/>
                  </a:schemeClr>
                </a:solidFill>
                <a:latin typeface="Times New Roman" panose="02020603050405020304" pitchFamily="18" charset="0"/>
                <a:cs typeface="Times New Roman" panose="02020603050405020304" pitchFamily="18" charset="0"/>
              </a:rPr>
              <a:t>Dagdas vidusskolā notika Dagdas novada skolēnu sporta spēles florbolā D grupā (2007.-2008.gads).</a:t>
            </a:r>
          </a:p>
          <a:p>
            <a:endParaRPr lang="lv-LV" sz="14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800" dirty="0">
                <a:solidFill>
                  <a:schemeClr val="accent1">
                    <a:lumMod val="75000"/>
                  </a:schemeClr>
                </a:solidFill>
                <a:latin typeface="Times New Roman" panose="02020603050405020304" pitchFamily="18" charset="0"/>
                <a:cs typeface="Times New Roman" panose="02020603050405020304" pitchFamily="18" charset="0"/>
              </a:rPr>
              <a:t>Kopā pieteicās 8 komandas. </a:t>
            </a:r>
            <a:r>
              <a:rPr lang="lv-LV" sz="2800" b="1" dirty="0" smtClean="0">
                <a:solidFill>
                  <a:schemeClr val="accent1">
                    <a:lumMod val="75000"/>
                  </a:schemeClr>
                </a:solidFill>
                <a:latin typeface="Times New Roman" panose="02020603050405020304" pitchFamily="18" charset="0"/>
                <a:cs typeface="Times New Roman" panose="02020603050405020304" pitchFamily="18" charset="0"/>
              </a:rPr>
              <a:t>Mūsu skolas jaunie florbolisti ieguva godalgoto 1.vietu! </a:t>
            </a:r>
          </a:p>
        </p:txBody>
      </p:sp>
    </p:spTree>
    <p:extLst>
      <p:ext uri="{BB962C8B-B14F-4D97-AF65-F5344CB8AC3E}">
        <p14:creationId xmlns:p14="http://schemas.microsoft.com/office/powerpoint/2010/main" val="2594605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p:cNvSpPr/>
          <p:nvPr/>
        </p:nvSpPr>
        <p:spPr>
          <a:xfrm>
            <a:off x="605642" y="688770"/>
            <a:ext cx="4726379" cy="5078313"/>
          </a:xfrm>
          <a:prstGeom prst="rect">
            <a:avLst/>
          </a:prstGeom>
        </p:spPr>
        <p:txBody>
          <a:bodyPr wrap="square">
            <a:spAutoFit/>
          </a:bodyPr>
          <a:lstStyle/>
          <a:p>
            <a:pPr lvl="0"/>
            <a:r>
              <a:rPr lang="lv-LV" sz="2800" b="1" dirty="0" smtClean="0">
                <a:solidFill>
                  <a:schemeClr val="accent1">
                    <a:lumMod val="75000"/>
                  </a:schemeClr>
                </a:solidFill>
                <a:latin typeface="Times New Roman" panose="02020603050405020304" pitchFamily="18" charset="0"/>
                <a:cs typeface="Times New Roman" panose="02020603050405020304" pitchFamily="18" charset="0"/>
              </a:rPr>
              <a:t>LEPOJAMIES!</a:t>
            </a:r>
          </a:p>
          <a:p>
            <a:pPr lvl="0"/>
            <a:endParaRPr lang="lv-LV" sz="800" b="1" dirty="0" smtClean="0">
              <a:solidFill>
                <a:schemeClr val="accent1">
                  <a:lumMod val="75000"/>
                </a:schemeClr>
              </a:solidFill>
              <a:latin typeface="Times New Roman" panose="02020603050405020304" pitchFamily="18" charset="0"/>
              <a:cs typeface="Times New Roman" panose="02020603050405020304" pitchFamily="18" charset="0"/>
            </a:endParaRPr>
          </a:p>
          <a:p>
            <a:pPr lvl="0" algn="just"/>
            <a:r>
              <a:rPr lang="lv-LV" sz="2400" dirty="0">
                <a:solidFill>
                  <a:schemeClr val="accent1">
                    <a:lumMod val="75000"/>
                  </a:schemeClr>
                </a:solidFill>
                <a:latin typeface="Times New Roman" panose="02020603050405020304" pitchFamily="18" charset="0"/>
                <a:cs typeface="Times New Roman" panose="02020603050405020304" pitchFamily="18" charset="0"/>
              </a:rPr>
              <a:t>29.janvārī  Dagdas vidusskolā satikās 4.-5.klašu skolēnu pārstāvji no Dagdas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novada </a:t>
            </a:r>
            <a:r>
              <a:rPr lang="lv-LV" sz="2400" dirty="0">
                <a:solidFill>
                  <a:schemeClr val="accent1">
                    <a:lumMod val="75000"/>
                  </a:schemeClr>
                </a:solidFill>
                <a:latin typeface="Times New Roman" panose="02020603050405020304" pitchFamily="18" charset="0"/>
                <a:cs typeface="Times New Roman" panose="02020603050405020304" pitchFamily="18" charset="0"/>
              </a:rPr>
              <a:t>skolām, lai piedalītos angļu valodas konkursā “Spelling Bee 2019</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 Ezernieku vidusskolu pārstāvēja 4.klases skolēni - Kirils Drozds un Valērija </a:t>
            </a:r>
            <a:r>
              <a:rPr lang="lv-LV" sz="2400" dirty="0">
                <a:solidFill>
                  <a:schemeClr val="accent1">
                    <a:lumMod val="75000"/>
                  </a:schemeClr>
                </a:solidFill>
                <a:latin typeface="Times New Roman" panose="02020603050405020304" pitchFamily="18" charset="0"/>
                <a:cs typeface="Times New Roman" panose="02020603050405020304" pitchFamily="18" charset="0"/>
              </a:rPr>
              <a:t>L</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ovčinovska, 5.klases skolniece – Regīna Pauliņa. </a:t>
            </a:r>
          </a:p>
          <a:p>
            <a:pPr lvl="0" algn="just"/>
            <a:endParaRPr lang="lv-LV" sz="2400" dirty="0" smtClean="0">
              <a:solidFill>
                <a:schemeClr val="accent1">
                  <a:lumMod val="75000"/>
                </a:schemeClr>
              </a:solidFill>
              <a:latin typeface="Times New Roman" panose="02020603050405020304" pitchFamily="18" charset="0"/>
              <a:cs typeface="Times New Roman" panose="02020603050405020304" pitchFamily="18" charset="0"/>
            </a:endParaRPr>
          </a:p>
          <a:p>
            <a:pPr lvl="0" algn="just"/>
            <a:r>
              <a:rPr lang="lv-LV" sz="2400" b="1" dirty="0" smtClean="0">
                <a:solidFill>
                  <a:schemeClr val="accent1">
                    <a:lumMod val="75000"/>
                  </a:schemeClr>
                </a:solidFill>
                <a:latin typeface="Times New Roman" panose="02020603050405020304" pitchFamily="18" charset="0"/>
                <a:cs typeface="Times New Roman" panose="02020603050405020304" pitchFamily="18" charset="0"/>
              </a:rPr>
              <a:t>Kirils Drozds ieguva godalgotu 1.vietu.</a:t>
            </a:r>
            <a:endParaRPr lang="lv-LV"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Attēls 3"/>
          <p:cNvPicPr>
            <a:picLocks noChangeAspect="1"/>
          </p:cNvPicPr>
          <p:nvPr/>
        </p:nvPicPr>
        <p:blipFill>
          <a:blip r:embed="rId2"/>
          <a:stretch>
            <a:fillRect/>
          </a:stretch>
        </p:blipFill>
        <p:spPr>
          <a:xfrm>
            <a:off x="6160386" y="1330036"/>
            <a:ext cx="4945683" cy="3498273"/>
          </a:xfrm>
          <a:prstGeom prst="rect">
            <a:avLst/>
          </a:prstGeom>
        </p:spPr>
      </p:pic>
    </p:spTree>
    <p:extLst>
      <p:ext uri="{BB962C8B-B14F-4D97-AF65-F5344CB8AC3E}">
        <p14:creationId xmlns:p14="http://schemas.microsoft.com/office/powerpoint/2010/main" val="3458283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p:cNvSpPr/>
          <p:nvPr/>
        </p:nvSpPr>
        <p:spPr>
          <a:xfrm>
            <a:off x="783771" y="724395"/>
            <a:ext cx="10616541" cy="5139869"/>
          </a:xfrm>
          <a:prstGeom prst="rect">
            <a:avLst/>
          </a:prstGeom>
        </p:spPr>
        <p:txBody>
          <a:bodyPr wrap="square">
            <a:spAutoFit/>
          </a:bodyPr>
          <a:lstStyle/>
          <a:p>
            <a:pPr algn="just">
              <a:lnSpc>
                <a:spcPct val="150000"/>
              </a:lnSpc>
            </a:pPr>
            <a:r>
              <a:rPr lang="lv-LV" sz="2800" b="1" dirty="0">
                <a:solidFill>
                  <a:schemeClr val="accent1">
                    <a:lumMod val="75000"/>
                  </a:schemeClr>
                </a:solidFill>
                <a:latin typeface="Times New Roman" panose="02020603050405020304" pitchFamily="18" charset="0"/>
                <a:cs typeface="Times New Roman" panose="02020603050405020304" pitchFamily="18" charset="0"/>
              </a:rPr>
              <a:t>Ezernieku</a:t>
            </a:r>
            <a:r>
              <a:rPr lang="sv-SE" sz="2800" b="1" dirty="0">
                <a:solidFill>
                  <a:schemeClr val="accent1">
                    <a:lumMod val="75000"/>
                  </a:schemeClr>
                </a:solidFill>
                <a:latin typeface="Times New Roman" panose="02020603050405020304" pitchFamily="18" charset="0"/>
                <a:cs typeface="Times New Roman" panose="02020603050405020304" pitchFamily="18" charset="0"/>
              </a:rPr>
              <a:t> vidusskolas </a:t>
            </a:r>
            <a:r>
              <a:rPr lang="sv-SE" sz="2800" b="1" dirty="0" smtClean="0">
                <a:solidFill>
                  <a:schemeClr val="accent1">
                    <a:lumMod val="75000"/>
                  </a:schemeClr>
                </a:solidFill>
                <a:latin typeface="Times New Roman" panose="02020603050405020304" pitchFamily="18" charset="0"/>
                <a:cs typeface="Times New Roman" panose="02020603050405020304" pitchFamily="18" charset="0"/>
              </a:rPr>
              <a:t>skolēnu </a:t>
            </a:r>
            <a:r>
              <a:rPr lang="lv-LV" sz="2800" b="1" dirty="0" smtClean="0">
                <a:solidFill>
                  <a:schemeClr val="accent1">
                    <a:lumMod val="75000"/>
                  </a:schemeClr>
                </a:solidFill>
                <a:latin typeface="Times New Roman" panose="02020603050405020304" pitchFamily="18" charset="0"/>
                <a:cs typeface="Times New Roman" panose="02020603050405020304" pitchFamily="18" charset="0"/>
              </a:rPr>
              <a:t>olimpiāžu </a:t>
            </a:r>
            <a:r>
              <a:rPr lang="sv-SE" sz="2800" b="1" dirty="0" smtClean="0">
                <a:solidFill>
                  <a:schemeClr val="accent1">
                    <a:lumMod val="75000"/>
                  </a:schemeClr>
                </a:solidFill>
                <a:latin typeface="Times New Roman" panose="02020603050405020304" pitchFamily="18" charset="0"/>
                <a:cs typeface="Times New Roman" panose="02020603050405020304" pitchFamily="18" charset="0"/>
              </a:rPr>
              <a:t>rezultāti</a:t>
            </a:r>
            <a:endParaRPr lang="lv-LV" sz="2800" b="1" dirty="0">
              <a:solidFill>
                <a:schemeClr val="accent1">
                  <a:lumMod val="75000"/>
                </a:schemeClr>
              </a:solidFill>
              <a:latin typeface="Times New Roman" panose="02020603050405020304" pitchFamily="18" charset="0"/>
              <a:cs typeface="Times New Roman" panose="02020603050405020304" pitchFamily="18" charset="0"/>
            </a:endParaRPr>
          </a:p>
          <a:p>
            <a:pPr algn="just">
              <a:lnSpc>
                <a:spcPct val="200000"/>
              </a:lnSpc>
            </a:pPr>
            <a:r>
              <a:rPr lang="lv-LV" sz="2400" dirty="0">
                <a:solidFill>
                  <a:schemeClr val="accent1">
                    <a:lumMod val="75000"/>
                  </a:schemeClr>
                </a:solidFill>
                <a:latin typeface="Times New Roman" panose="02020603050405020304" pitchFamily="18" charset="0"/>
                <a:cs typeface="Times New Roman" panose="02020603050405020304" pitchFamily="18" charset="0"/>
              </a:rPr>
              <a:t>Dagdas novada vizuālās mākslas 5</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.-12.kl. </a:t>
            </a:r>
            <a:r>
              <a:rPr lang="lv-LV" sz="2400" dirty="0">
                <a:solidFill>
                  <a:schemeClr val="accent1">
                    <a:lumMod val="75000"/>
                  </a:schemeClr>
                </a:solidFill>
                <a:latin typeface="Times New Roman" panose="02020603050405020304" pitchFamily="18" charset="0"/>
                <a:cs typeface="Times New Roman" panose="02020603050405020304" pitchFamily="18" charset="0"/>
              </a:rPr>
              <a:t>olimpiāde:</a:t>
            </a:r>
          </a:p>
          <a:p>
            <a:pPr marL="342900" indent="-34290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Sintija Mizāne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6.kl</a:t>
            </a:r>
            <a:r>
              <a:rPr lang="lv-LV" sz="2400" dirty="0">
                <a:solidFill>
                  <a:schemeClr val="accent1">
                    <a:lumMod val="75000"/>
                  </a:schemeClr>
                </a:solidFill>
                <a:latin typeface="Times New Roman" panose="02020603050405020304" pitchFamily="18" charset="0"/>
                <a:cs typeface="Times New Roman" panose="02020603050405020304" pitchFamily="18" charset="0"/>
              </a:rPr>
              <a:t>.) –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3.vieta</a:t>
            </a:r>
            <a:r>
              <a:rPr lang="lv-LV" sz="240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it-IT" sz="2400" dirty="0" smtClean="0">
                <a:solidFill>
                  <a:schemeClr val="accent1">
                    <a:lumMod val="75000"/>
                  </a:schemeClr>
                </a:solidFill>
                <a:latin typeface="Times New Roman" panose="02020603050405020304" pitchFamily="18" charset="0"/>
                <a:cs typeface="Times New Roman" panose="02020603050405020304" pitchFamily="18" charset="0"/>
              </a:rPr>
              <a:t>Jūlija </a:t>
            </a:r>
            <a:r>
              <a:rPr lang="it-IT" sz="2400" dirty="0">
                <a:solidFill>
                  <a:schemeClr val="accent1">
                    <a:lumMod val="75000"/>
                  </a:schemeClr>
                </a:solidFill>
                <a:latin typeface="Times New Roman" panose="02020603050405020304" pitchFamily="18" charset="0"/>
                <a:cs typeface="Times New Roman" panose="02020603050405020304" pitchFamily="18" charset="0"/>
              </a:rPr>
              <a:t>Mošaka (</a:t>
            </a:r>
            <a:r>
              <a:rPr lang="it-IT" sz="2400" dirty="0" smtClean="0">
                <a:solidFill>
                  <a:schemeClr val="accent1">
                    <a:lumMod val="75000"/>
                  </a:schemeClr>
                </a:solidFill>
                <a:latin typeface="Times New Roman" panose="02020603050405020304" pitchFamily="18" charset="0"/>
                <a:cs typeface="Times New Roman" panose="02020603050405020304" pitchFamily="18" charset="0"/>
              </a:rPr>
              <a:t>12.kl</a:t>
            </a:r>
            <a:r>
              <a:rPr lang="it-IT" sz="2400" dirty="0">
                <a:solidFill>
                  <a:schemeClr val="accent1">
                    <a:lumMod val="75000"/>
                  </a:schemeClr>
                </a:solidFill>
                <a:latin typeface="Times New Roman" panose="02020603050405020304" pitchFamily="18" charset="0"/>
                <a:cs typeface="Times New Roman" panose="02020603050405020304" pitchFamily="18" charset="0"/>
              </a:rPr>
              <a:t>.) – </a:t>
            </a:r>
            <a:r>
              <a:rPr lang="lv-LV" sz="2400" dirty="0">
                <a:solidFill>
                  <a:schemeClr val="accent1">
                    <a:lumMod val="75000"/>
                  </a:schemeClr>
                </a:solidFill>
                <a:latin typeface="Times New Roman" panose="02020603050405020304" pitchFamily="18" charset="0"/>
                <a:cs typeface="Times New Roman" panose="02020603050405020304" pitchFamily="18" charset="0"/>
              </a:rPr>
              <a:t>3.vieta;</a:t>
            </a:r>
          </a:p>
          <a:p>
            <a:pPr marL="342900" indent="-34290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Ilze Andžāne (12.kl.) –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3.vieta;</a:t>
            </a:r>
          </a:p>
          <a:p>
            <a:pPr marL="342900" indent="-342900" algn="just">
              <a:buFont typeface="Arial" panose="020B0604020202020204" pitchFamily="34" charset="0"/>
              <a:buChar char="•"/>
            </a:pPr>
            <a:r>
              <a:rPr lang="it-IT" sz="2400" dirty="0">
                <a:solidFill>
                  <a:schemeClr val="accent1">
                    <a:lumMod val="75000"/>
                  </a:schemeClr>
                </a:solidFill>
                <a:latin typeface="Times New Roman" panose="02020603050405020304" pitchFamily="18" charset="0"/>
                <a:cs typeface="Times New Roman" panose="02020603050405020304" pitchFamily="18" charset="0"/>
              </a:rPr>
              <a:t>Viola Daniela Kiseļova (12.kl.) – </a:t>
            </a:r>
            <a:r>
              <a:rPr lang="lv-LV" sz="2400" dirty="0">
                <a:solidFill>
                  <a:schemeClr val="accent1">
                    <a:lumMod val="75000"/>
                  </a:schemeClr>
                </a:solidFill>
                <a:latin typeface="Times New Roman" panose="02020603050405020304" pitchFamily="18" charset="0"/>
                <a:cs typeface="Times New Roman" panose="02020603050405020304" pitchFamily="18" charset="0"/>
              </a:rPr>
              <a:t>atzinība</a:t>
            </a:r>
            <a:r>
              <a:rPr lang="it-IT" sz="2400" dirty="0">
                <a:solidFill>
                  <a:schemeClr val="accent1">
                    <a:lumMod val="75000"/>
                  </a:schemeClr>
                </a:solidFill>
                <a:latin typeface="Times New Roman" panose="02020603050405020304" pitchFamily="18" charset="0"/>
                <a:cs typeface="Times New Roman" panose="02020603050405020304" pitchFamily="18" charset="0"/>
              </a:rPr>
              <a:t>;</a:t>
            </a:r>
            <a:endParaRPr lang="lv-LV" sz="2400"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Dana Moisejenoka (7</a:t>
            </a:r>
            <a:r>
              <a:rPr lang="it-IT" sz="2400" dirty="0">
                <a:solidFill>
                  <a:schemeClr val="accent1">
                    <a:lumMod val="75000"/>
                  </a:schemeClr>
                </a:solidFill>
                <a:latin typeface="Times New Roman" panose="02020603050405020304" pitchFamily="18" charset="0"/>
                <a:cs typeface="Times New Roman" panose="02020603050405020304" pitchFamily="18" charset="0"/>
              </a:rPr>
              <a:t>.kl.) –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atzinība.</a:t>
            </a:r>
          </a:p>
          <a:p>
            <a:pPr algn="just">
              <a:lnSpc>
                <a:spcPct val="200000"/>
              </a:lnSpc>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Krāslavas un Dagdas novadu apvienības 10. - 12. kl. angļu valodas olimpiāde:</a:t>
            </a:r>
          </a:p>
          <a:p>
            <a:pPr marL="342900" indent="-342900" algn="just">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Viola Daniela Kiseļova (12.kl.) – atzinība;</a:t>
            </a:r>
          </a:p>
          <a:p>
            <a:pPr marL="342900" indent="-342900" algn="just">
              <a:buFont typeface="Arial" panose="020B0604020202020204" pitchFamily="34" charset="0"/>
              <a:buChar char="•"/>
            </a:pPr>
            <a:endParaRPr lang="lv-LV" sz="2400" i="1" dirty="0" smtClean="0">
              <a:latin typeface="Times New Roman" panose="02020603050405020304" pitchFamily="18" charset="0"/>
              <a:cs typeface="Times New Roman" panose="02020603050405020304" pitchFamily="18" charset="0"/>
            </a:endParaRPr>
          </a:p>
          <a:p>
            <a:pPr algn="just"/>
            <a:endParaRPr lang="lv-LV"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042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855023" y="712519"/>
            <a:ext cx="9334006" cy="5724644"/>
          </a:xfrm>
          <a:prstGeom prst="rect">
            <a:avLst/>
          </a:prstGeom>
        </p:spPr>
        <p:txBody>
          <a:bodyPr wrap="square">
            <a:spAutoFit/>
          </a:bodyPr>
          <a:lstStyle/>
          <a:p>
            <a:pPr algn="just">
              <a:lnSpc>
                <a:spcPct val="150000"/>
              </a:lnSpc>
            </a:pPr>
            <a:r>
              <a:rPr lang="lv-LV" sz="2800" b="1" dirty="0">
                <a:solidFill>
                  <a:schemeClr val="accent1">
                    <a:lumMod val="75000"/>
                  </a:schemeClr>
                </a:solidFill>
                <a:latin typeface="Times New Roman" panose="02020603050405020304" pitchFamily="18" charset="0"/>
                <a:cs typeface="Times New Roman" panose="02020603050405020304" pitchFamily="18" charset="0"/>
              </a:rPr>
              <a:t>Ezernieku</a:t>
            </a:r>
            <a:r>
              <a:rPr lang="sv-SE" sz="2800" b="1" dirty="0">
                <a:solidFill>
                  <a:schemeClr val="accent1">
                    <a:lumMod val="75000"/>
                  </a:schemeClr>
                </a:solidFill>
                <a:latin typeface="Times New Roman" panose="02020603050405020304" pitchFamily="18" charset="0"/>
                <a:cs typeface="Times New Roman" panose="02020603050405020304" pitchFamily="18" charset="0"/>
              </a:rPr>
              <a:t> vidusskolas skolēnu </a:t>
            </a:r>
            <a:r>
              <a:rPr lang="lv-LV" sz="2800" b="1" dirty="0">
                <a:solidFill>
                  <a:schemeClr val="accent1">
                    <a:lumMod val="75000"/>
                  </a:schemeClr>
                </a:solidFill>
                <a:latin typeface="Times New Roman" panose="02020603050405020304" pitchFamily="18" charset="0"/>
                <a:cs typeface="Times New Roman" panose="02020603050405020304" pitchFamily="18" charset="0"/>
              </a:rPr>
              <a:t>olimpiāžu </a:t>
            </a:r>
            <a:r>
              <a:rPr lang="sv-SE" sz="2800" b="1" dirty="0" smtClean="0">
                <a:solidFill>
                  <a:schemeClr val="accent1">
                    <a:lumMod val="75000"/>
                  </a:schemeClr>
                </a:solidFill>
                <a:latin typeface="Times New Roman" panose="02020603050405020304" pitchFamily="18" charset="0"/>
                <a:cs typeface="Times New Roman" panose="02020603050405020304" pitchFamily="18" charset="0"/>
              </a:rPr>
              <a:t>rezultāti</a:t>
            </a:r>
            <a:endParaRPr lang="lv-LV" sz="28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lnSpc>
                <a:spcPct val="200000"/>
              </a:lnSpc>
            </a:pPr>
            <a:r>
              <a:rPr lang="lv-LV" sz="2400" dirty="0">
                <a:solidFill>
                  <a:schemeClr val="accent1">
                    <a:lumMod val="75000"/>
                  </a:schemeClr>
                </a:solidFill>
                <a:latin typeface="Times New Roman" panose="02020603050405020304" pitchFamily="18" charset="0"/>
                <a:cs typeface="Times New Roman" panose="02020603050405020304" pitchFamily="18" charset="0"/>
              </a:rPr>
              <a:t>Starpnovadu olimpiāde vēsturē 9. un 10.-12.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kl. </a:t>
            </a:r>
            <a:r>
              <a:rPr lang="lv-LV" sz="2400" dirty="0">
                <a:solidFill>
                  <a:schemeClr val="accent1">
                    <a:lumMod val="75000"/>
                  </a:schemeClr>
                </a:solidFill>
                <a:latin typeface="Times New Roman" panose="02020603050405020304" pitchFamily="18" charset="0"/>
                <a:cs typeface="Times New Roman" panose="02020603050405020304" pitchFamily="18" charset="0"/>
              </a:rPr>
              <a:t>skolēniem:</a:t>
            </a:r>
          </a:p>
          <a:p>
            <a:pPr marL="342900" indent="-34290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Anna Marija Vaišļa (9.kl.) - 3.vieta;</a:t>
            </a:r>
          </a:p>
          <a:p>
            <a:pPr marL="342900" indent="-34290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Jūlija Mošaka (12.kl.) – atzinība.</a:t>
            </a:r>
          </a:p>
          <a:p>
            <a:pPr algn="just">
              <a:lnSpc>
                <a:spcPct val="200000"/>
              </a:lnSpc>
            </a:pPr>
            <a:r>
              <a:rPr lang="lv-LV" sz="2400" dirty="0">
                <a:solidFill>
                  <a:schemeClr val="accent1">
                    <a:lumMod val="75000"/>
                  </a:schemeClr>
                </a:solidFill>
                <a:latin typeface="Times New Roman" panose="02020603050405020304" pitchFamily="18" charset="0"/>
                <a:cs typeface="Times New Roman" panose="02020603050405020304" pitchFamily="18" charset="0"/>
              </a:rPr>
              <a:t>Starpnovadu olimpiāde latviešu valodā un literatūrā:</a:t>
            </a:r>
          </a:p>
          <a:p>
            <a:pPr marL="342900" indent="-34290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Violeta Milaševiča (11.kl.) – 1.vieta;</a:t>
            </a:r>
          </a:p>
          <a:p>
            <a:pPr marL="342900" indent="-34290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Viola Daniela Kiseļova (12.kl.) – 1.vieta;</a:t>
            </a:r>
          </a:p>
          <a:p>
            <a:pPr marL="342900" indent="-34290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Anna Marija Vaišļa (9.kl.) – atzinība.</a:t>
            </a:r>
          </a:p>
          <a:p>
            <a:pPr algn="just">
              <a:lnSpc>
                <a:spcPct val="200000"/>
              </a:lnSpc>
            </a:pPr>
            <a:r>
              <a:rPr lang="lv-LV" sz="2400" dirty="0">
                <a:solidFill>
                  <a:schemeClr val="accent1">
                    <a:lumMod val="75000"/>
                  </a:schemeClr>
                </a:solidFill>
                <a:latin typeface="Times New Roman" panose="02020603050405020304" pitchFamily="18" charset="0"/>
                <a:cs typeface="Times New Roman" panose="02020603050405020304" pitchFamily="18" charset="0"/>
              </a:rPr>
              <a:t>Starpnovadu olimpiāde bioloģijā 9.-12.kl. skolēniem:</a:t>
            </a:r>
          </a:p>
          <a:p>
            <a:pPr marL="342900" indent="-34290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Viola Daniela Kiseļova (12.kl.) – atzinība.</a:t>
            </a:r>
          </a:p>
          <a:p>
            <a:pPr algn="just">
              <a:lnSpc>
                <a:spcPct val="150000"/>
              </a:lnSpc>
            </a:pPr>
            <a:endParaRPr lang="lv-LV"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929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p:cNvSpPr/>
          <p:nvPr/>
        </p:nvSpPr>
        <p:spPr>
          <a:xfrm>
            <a:off x="748145" y="866899"/>
            <a:ext cx="10569039" cy="4801314"/>
          </a:xfrm>
          <a:prstGeom prst="rect">
            <a:avLst/>
          </a:prstGeom>
        </p:spPr>
        <p:txBody>
          <a:bodyPr wrap="square">
            <a:spAutoFit/>
          </a:bodyPr>
          <a:lstStyle/>
          <a:p>
            <a:pPr algn="just">
              <a:lnSpc>
                <a:spcPct val="150000"/>
              </a:lnSpc>
            </a:pPr>
            <a:r>
              <a:rPr lang="lv-LV" sz="2800" b="1" dirty="0">
                <a:solidFill>
                  <a:schemeClr val="accent1">
                    <a:lumMod val="75000"/>
                  </a:schemeClr>
                </a:solidFill>
                <a:latin typeface="Times New Roman" panose="02020603050405020304" pitchFamily="18" charset="0"/>
                <a:cs typeface="Times New Roman" panose="02020603050405020304" pitchFamily="18" charset="0"/>
              </a:rPr>
              <a:t>Ezernieku</a:t>
            </a:r>
            <a:r>
              <a:rPr lang="sv-SE" sz="2800" b="1" dirty="0">
                <a:solidFill>
                  <a:schemeClr val="accent1">
                    <a:lumMod val="75000"/>
                  </a:schemeClr>
                </a:solidFill>
                <a:latin typeface="Times New Roman" panose="02020603050405020304" pitchFamily="18" charset="0"/>
                <a:cs typeface="Times New Roman" panose="02020603050405020304" pitchFamily="18" charset="0"/>
              </a:rPr>
              <a:t> vidusskolas skolēnu </a:t>
            </a:r>
            <a:r>
              <a:rPr lang="lv-LV" sz="2800" b="1" dirty="0">
                <a:solidFill>
                  <a:schemeClr val="accent1">
                    <a:lumMod val="75000"/>
                  </a:schemeClr>
                </a:solidFill>
                <a:latin typeface="Times New Roman" panose="02020603050405020304" pitchFamily="18" charset="0"/>
                <a:cs typeface="Times New Roman" panose="02020603050405020304" pitchFamily="18" charset="0"/>
              </a:rPr>
              <a:t>olimpiāžu </a:t>
            </a:r>
            <a:r>
              <a:rPr lang="sv-SE" sz="2800" b="1" dirty="0" smtClean="0">
                <a:solidFill>
                  <a:schemeClr val="accent1">
                    <a:lumMod val="75000"/>
                  </a:schemeClr>
                </a:solidFill>
                <a:latin typeface="Times New Roman" panose="02020603050405020304" pitchFamily="18" charset="0"/>
                <a:cs typeface="Times New Roman" panose="02020603050405020304" pitchFamily="18" charset="0"/>
              </a:rPr>
              <a:t>rezultāti</a:t>
            </a:r>
            <a:endParaRPr lang="lv-LV" sz="28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lnSpc>
                <a:spcPct val="200000"/>
              </a:lnSpc>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Starpnovadu </a:t>
            </a:r>
            <a:r>
              <a:rPr lang="lv-LV" sz="2400" dirty="0">
                <a:solidFill>
                  <a:schemeClr val="accent1">
                    <a:lumMod val="75000"/>
                  </a:schemeClr>
                </a:solidFill>
                <a:latin typeface="Times New Roman" panose="02020603050405020304" pitchFamily="18" charset="0"/>
                <a:cs typeface="Times New Roman" panose="02020603050405020304" pitchFamily="18" charset="0"/>
              </a:rPr>
              <a:t>olimpiāde matemātikā 9</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 - 12.kl. </a:t>
            </a:r>
            <a:r>
              <a:rPr lang="lv-LV" sz="2400" dirty="0">
                <a:solidFill>
                  <a:schemeClr val="accent1">
                    <a:lumMod val="75000"/>
                  </a:schemeClr>
                </a:solidFill>
                <a:latin typeface="Times New Roman" panose="02020603050405020304" pitchFamily="18" charset="0"/>
                <a:cs typeface="Times New Roman" panose="02020603050405020304" pitchFamily="18" charset="0"/>
              </a:rPr>
              <a:t>skolēniem:</a:t>
            </a:r>
          </a:p>
          <a:p>
            <a:pPr marL="342900" indent="-342900" algn="just">
              <a:buFont typeface="Arial" panose="020B0604020202020204" pitchFamily="34" charset="0"/>
              <a:buChar char="•"/>
            </a:pPr>
            <a:r>
              <a:rPr lang="nn-NO" sz="2400" dirty="0">
                <a:solidFill>
                  <a:schemeClr val="accent1">
                    <a:lumMod val="75000"/>
                  </a:schemeClr>
                </a:solidFill>
                <a:latin typeface="Times New Roman" panose="02020603050405020304" pitchFamily="18" charset="0"/>
                <a:cs typeface="Times New Roman" panose="02020603050405020304" pitchFamily="18" charset="0"/>
              </a:rPr>
              <a:t>Anna Marija Vaišļa (9.kl.) –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3.vieta</a:t>
            </a:r>
            <a:r>
              <a:rPr lang="lv-LV" sz="2400" dirty="0">
                <a:solidFill>
                  <a:schemeClr val="accent1">
                    <a:lumMod val="75000"/>
                  </a:schemeClr>
                </a:solidFill>
                <a:latin typeface="Times New Roman" panose="02020603050405020304" pitchFamily="18" charset="0"/>
                <a:cs typeface="Times New Roman" panose="02020603050405020304" pitchFamily="18" charset="0"/>
              </a:rPr>
              <a:t>;</a:t>
            </a:r>
            <a:endParaRPr lang="lv-LV" sz="2400" dirty="0" smtClean="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dirty="0" smtClean="0">
                <a:solidFill>
                  <a:schemeClr val="accent1">
                    <a:lumMod val="75000"/>
                  </a:schemeClr>
                </a:solidFill>
                <a:latin typeface="Times New Roman" panose="02020603050405020304" pitchFamily="18" charset="0"/>
                <a:cs typeface="Times New Roman" panose="02020603050405020304" pitchFamily="18" charset="0"/>
              </a:rPr>
              <a:t>Viola </a:t>
            </a:r>
            <a:r>
              <a:rPr lang="it-IT" sz="2400" dirty="0">
                <a:solidFill>
                  <a:schemeClr val="accent1">
                    <a:lumMod val="75000"/>
                  </a:schemeClr>
                </a:solidFill>
                <a:latin typeface="Times New Roman" panose="02020603050405020304" pitchFamily="18" charset="0"/>
                <a:cs typeface="Times New Roman" panose="02020603050405020304" pitchFamily="18" charset="0"/>
              </a:rPr>
              <a:t>Daniela Kiseļova (12.kl.) – </a:t>
            </a:r>
            <a:r>
              <a:rPr lang="lv-LV" sz="2400" dirty="0">
                <a:solidFill>
                  <a:schemeClr val="accent1">
                    <a:lumMod val="75000"/>
                  </a:schemeClr>
                </a:solidFill>
                <a:latin typeface="Times New Roman" panose="02020603050405020304" pitchFamily="18" charset="0"/>
                <a:cs typeface="Times New Roman" panose="02020603050405020304" pitchFamily="18" charset="0"/>
              </a:rPr>
              <a:t>atzinība</a:t>
            </a:r>
            <a:r>
              <a:rPr lang="it-IT" sz="2400" dirty="0">
                <a:solidFill>
                  <a:schemeClr val="accent1">
                    <a:lumMod val="75000"/>
                  </a:schemeClr>
                </a:solidFill>
                <a:latin typeface="Times New Roman" panose="02020603050405020304" pitchFamily="18" charset="0"/>
                <a:cs typeface="Times New Roman" panose="02020603050405020304" pitchFamily="18" charset="0"/>
              </a:rPr>
              <a:t>;</a:t>
            </a:r>
            <a:endParaRPr lang="lv-LV" sz="2400"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dirty="0">
                <a:solidFill>
                  <a:schemeClr val="accent1">
                    <a:lumMod val="75000"/>
                  </a:schemeClr>
                </a:solidFill>
                <a:latin typeface="Times New Roman" panose="02020603050405020304" pitchFamily="18" charset="0"/>
                <a:cs typeface="Times New Roman" panose="02020603050405020304" pitchFamily="18" charset="0"/>
              </a:rPr>
              <a:t>Jūlija Mošaka (12.kl.) – </a:t>
            </a:r>
            <a:r>
              <a:rPr lang="it-IT" sz="2400" dirty="0" smtClean="0">
                <a:solidFill>
                  <a:schemeClr val="accent1">
                    <a:lumMod val="75000"/>
                  </a:schemeClr>
                </a:solidFill>
                <a:latin typeface="Times New Roman" panose="02020603050405020304" pitchFamily="18" charset="0"/>
                <a:cs typeface="Times New Roman" panose="02020603050405020304" pitchFamily="18" charset="0"/>
              </a:rPr>
              <a:t>atzinīb</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a.</a:t>
            </a:r>
            <a:endParaRPr lang="lv-LV" sz="2400" dirty="0">
              <a:solidFill>
                <a:schemeClr val="accent1">
                  <a:lumMod val="75000"/>
                </a:schemeClr>
              </a:solidFill>
              <a:latin typeface="Times New Roman" panose="02020603050405020304" pitchFamily="18" charset="0"/>
              <a:cs typeface="Times New Roman" panose="02020603050405020304" pitchFamily="18" charset="0"/>
            </a:endParaRPr>
          </a:p>
          <a:p>
            <a:pPr algn="just">
              <a:lnSpc>
                <a:spcPct val="200000"/>
              </a:lnSpc>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Starpnovadu </a:t>
            </a:r>
            <a:r>
              <a:rPr lang="lv-LV" sz="2400" dirty="0">
                <a:solidFill>
                  <a:schemeClr val="accent1">
                    <a:lumMod val="75000"/>
                  </a:schemeClr>
                </a:solidFill>
                <a:latin typeface="Times New Roman" panose="02020603050405020304" pitchFamily="18" charset="0"/>
                <a:cs typeface="Times New Roman" panose="02020603050405020304" pitchFamily="18" charset="0"/>
              </a:rPr>
              <a:t>olimpiāde matemātikā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5.-8.kl</a:t>
            </a:r>
            <a:r>
              <a:rPr lang="lv-LV" sz="2400" dirty="0">
                <a:solidFill>
                  <a:schemeClr val="accent1">
                    <a:lumMod val="75000"/>
                  </a:schemeClr>
                </a:solidFill>
                <a:latin typeface="Times New Roman" panose="02020603050405020304" pitchFamily="18" charset="0"/>
                <a:cs typeface="Times New Roman" panose="02020603050405020304" pitchFamily="18" charset="0"/>
              </a:rPr>
              <a:t>.</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 </a:t>
            </a:r>
            <a:r>
              <a:rPr lang="lv-LV" sz="2400" dirty="0">
                <a:solidFill>
                  <a:schemeClr val="accent1">
                    <a:lumMod val="75000"/>
                  </a:schemeClr>
                </a:solidFill>
                <a:latin typeface="Times New Roman" panose="02020603050405020304" pitchFamily="18" charset="0"/>
                <a:cs typeface="Times New Roman" panose="02020603050405020304" pitchFamily="18" charset="0"/>
              </a:rPr>
              <a:t>skolēniem:</a:t>
            </a:r>
          </a:p>
          <a:p>
            <a:pPr marL="342900" indent="-342900" algn="just">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Sintija Vaišļa </a:t>
            </a:r>
            <a:r>
              <a:rPr lang="it-IT" sz="2400" dirty="0" smtClean="0">
                <a:solidFill>
                  <a:schemeClr val="accent1">
                    <a:lumMod val="75000"/>
                  </a:schemeClr>
                </a:solidFill>
                <a:latin typeface="Times New Roman" panose="02020603050405020304" pitchFamily="18" charset="0"/>
                <a:cs typeface="Times New Roman" panose="02020603050405020304" pitchFamily="18" charset="0"/>
              </a:rPr>
              <a:t>(</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6</a:t>
            </a:r>
            <a:r>
              <a:rPr lang="it-IT" sz="2400" dirty="0" smtClean="0">
                <a:solidFill>
                  <a:schemeClr val="accent1">
                    <a:lumMod val="75000"/>
                  </a:schemeClr>
                </a:solidFill>
                <a:latin typeface="Times New Roman" panose="02020603050405020304" pitchFamily="18" charset="0"/>
                <a:cs typeface="Times New Roman" panose="02020603050405020304" pitchFamily="18" charset="0"/>
              </a:rPr>
              <a:t>.kl</a:t>
            </a:r>
            <a:r>
              <a:rPr lang="it-IT" sz="2400" dirty="0">
                <a:solidFill>
                  <a:schemeClr val="accent1">
                    <a:lumMod val="75000"/>
                  </a:schemeClr>
                </a:solidFill>
                <a:latin typeface="Times New Roman" panose="02020603050405020304" pitchFamily="18" charset="0"/>
                <a:cs typeface="Times New Roman" panose="02020603050405020304" pitchFamily="18" charset="0"/>
              </a:rPr>
              <a:t>.) –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1.vieta</a:t>
            </a:r>
            <a:r>
              <a:rPr lang="it-IT" sz="24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lv-LV" sz="2400"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Dana Moisejenoka (7</a:t>
            </a:r>
            <a:r>
              <a:rPr lang="it-IT" sz="2400" dirty="0" smtClean="0">
                <a:solidFill>
                  <a:schemeClr val="accent1">
                    <a:lumMod val="75000"/>
                  </a:schemeClr>
                </a:solidFill>
                <a:latin typeface="Times New Roman" panose="02020603050405020304" pitchFamily="18" charset="0"/>
                <a:cs typeface="Times New Roman" panose="02020603050405020304" pitchFamily="18" charset="0"/>
              </a:rPr>
              <a:t>.kl</a:t>
            </a:r>
            <a:r>
              <a:rPr lang="it-IT" sz="2400" dirty="0">
                <a:solidFill>
                  <a:schemeClr val="accent1">
                    <a:lumMod val="75000"/>
                  </a:schemeClr>
                </a:solidFill>
                <a:latin typeface="Times New Roman" panose="02020603050405020304" pitchFamily="18" charset="0"/>
                <a:cs typeface="Times New Roman" panose="02020603050405020304" pitchFamily="18" charset="0"/>
              </a:rPr>
              <a:t>.) –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3.vieta;</a:t>
            </a:r>
            <a:endParaRPr lang="lv-LV" sz="2400"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Viktorija Lukiša </a:t>
            </a:r>
            <a:r>
              <a:rPr lang="nn-NO" sz="2400" dirty="0" smtClean="0">
                <a:solidFill>
                  <a:schemeClr val="accent1">
                    <a:lumMod val="75000"/>
                  </a:schemeClr>
                </a:solidFill>
                <a:latin typeface="Times New Roman" panose="02020603050405020304" pitchFamily="18" charset="0"/>
                <a:cs typeface="Times New Roman" panose="02020603050405020304" pitchFamily="18" charset="0"/>
              </a:rPr>
              <a:t>(</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7</a:t>
            </a:r>
            <a:r>
              <a:rPr lang="nn-NO" sz="2400" dirty="0" smtClean="0">
                <a:solidFill>
                  <a:schemeClr val="accent1">
                    <a:lumMod val="75000"/>
                  </a:schemeClr>
                </a:solidFill>
                <a:latin typeface="Times New Roman" panose="02020603050405020304" pitchFamily="18" charset="0"/>
                <a:cs typeface="Times New Roman" panose="02020603050405020304" pitchFamily="18" charset="0"/>
              </a:rPr>
              <a:t>.kl</a:t>
            </a:r>
            <a:r>
              <a:rPr lang="nn-NO" sz="2400" dirty="0">
                <a:solidFill>
                  <a:schemeClr val="accent1">
                    <a:lumMod val="75000"/>
                  </a:schemeClr>
                </a:solidFill>
                <a:latin typeface="Times New Roman" panose="02020603050405020304" pitchFamily="18" charset="0"/>
                <a:cs typeface="Times New Roman" panose="02020603050405020304" pitchFamily="18" charset="0"/>
              </a:rPr>
              <a:t>.) – </a:t>
            </a:r>
            <a:r>
              <a:rPr lang="lv-LV" sz="2400" dirty="0">
                <a:solidFill>
                  <a:schemeClr val="accent1">
                    <a:lumMod val="75000"/>
                  </a:schemeClr>
                </a:solidFill>
                <a:latin typeface="Times New Roman" panose="02020603050405020304" pitchFamily="18" charset="0"/>
                <a:cs typeface="Times New Roman" panose="02020603050405020304" pitchFamily="18" charset="0"/>
              </a:rPr>
              <a:t>3.vieta</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lv-LV" sz="2400"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lv-LV"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88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855023" y="926275"/>
            <a:ext cx="10295907" cy="4832092"/>
          </a:xfrm>
          <a:prstGeom prst="rect">
            <a:avLst/>
          </a:prstGeom>
        </p:spPr>
        <p:txBody>
          <a:bodyPr wrap="square">
            <a:spAutoFit/>
          </a:bodyPr>
          <a:lstStyle/>
          <a:p>
            <a:pPr algn="just"/>
            <a:r>
              <a:rPr lang="lv-LV" sz="2800" b="1" dirty="0" smtClean="0">
                <a:solidFill>
                  <a:schemeClr val="accent1">
                    <a:lumMod val="75000"/>
                  </a:schemeClr>
                </a:solidFill>
                <a:latin typeface="Times New Roman" panose="02020603050405020304" pitchFamily="18" charset="0"/>
                <a:cs typeface="Times New Roman" panose="02020603050405020304" pitchFamily="18" charset="0"/>
              </a:rPr>
              <a:t>Ezernieku</a:t>
            </a:r>
            <a:r>
              <a:rPr lang="sv-SE" sz="2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sv-SE" sz="2800" b="1" dirty="0">
                <a:solidFill>
                  <a:schemeClr val="accent1">
                    <a:lumMod val="75000"/>
                  </a:schemeClr>
                </a:solidFill>
                <a:latin typeface="Times New Roman" panose="02020603050405020304" pitchFamily="18" charset="0"/>
                <a:cs typeface="Times New Roman" panose="02020603050405020304" pitchFamily="18" charset="0"/>
              </a:rPr>
              <a:t>vidusskolas 10.-12 kl. skolēnu ZPD </a:t>
            </a:r>
            <a:r>
              <a:rPr lang="sv-SE" sz="2800" b="1" dirty="0" smtClean="0">
                <a:solidFill>
                  <a:schemeClr val="accent1">
                    <a:lumMod val="75000"/>
                  </a:schemeClr>
                </a:solidFill>
                <a:latin typeface="Times New Roman" panose="02020603050405020304" pitchFamily="18" charset="0"/>
                <a:cs typeface="Times New Roman" panose="02020603050405020304" pitchFamily="18" charset="0"/>
              </a:rPr>
              <a:t>rezultāti</a:t>
            </a:r>
            <a:r>
              <a:rPr lang="lv-LV" sz="2800" b="1" dirty="0" smtClean="0">
                <a:solidFill>
                  <a:schemeClr val="accent1">
                    <a:lumMod val="75000"/>
                  </a:schemeClr>
                </a:solidFill>
                <a:latin typeface="Times New Roman" panose="02020603050405020304" pitchFamily="18" charset="0"/>
                <a:cs typeface="Times New Roman" panose="02020603050405020304" pitchFamily="18" charset="0"/>
              </a:rPr>
              <a:t> Dagdas novada konferencē:</a:t>
            </a:r>
          </a:p>
          <a:p>
            <a:pPr algn="just"/>
            <a:endParaRPr lang="lv-LV" sz="1200" b="1" dirty="0" smtClean="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lv-LV" sz="2400" b="0" i="0" dirty="0" smtClean="0">
                <a:solidFill>
                  <a:schemeClr val="accent1">
                    <a:lumMod val="75000"/>
                  </a:schemeClr>
                </a:solidFill>
                <a:effectLst/>
                <a:latin typeface="Times New Roman" panose="02020603050405020304" pitchFamily="18" charset="0"/>
                <a:cs typeface="Times New Roman" panose="02020603050405020304" pitchFamily="18" charset="0"/>
              </a:rPr>
              <a:t>Jūlija Mošaka (12.kl., darba vadītāja Bronislava Andžāne</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a:t>
            </a:r>
            <a:r>
              <a:rPr lang="lv-LV" sz="2400" b="0" i="0" dirty="0" smtClean="0">
                <a:solidFill>
                  <a:schemeClr val="accent1">
                    <a:lumMod val="75000"/>
                  </a:schemeClr>
                </a:solidFill>
                <a:effectLst/>
                <a:latin typeface="Times New Roman" panose="02020603050405020304" pitchFamily="18" charset="0"/>
                <a:cs typeface="Times New Roman" panose="02020603050405020304" pitchFamily="18" charset="0"/>
              </a:rPr>
              <a:t> ieguva 1.pakāpes diplomu;</a:t>
            </a:r>
          </a:p>
          <a:p>
            <a:pPr marL="342900" indent="-342900" algn="just">
              <a:buFont typeface="Arial" panose="020B0604020202020204" pitchFamily="34" charset="0"/>
              <a:buChar char="•"/>
            </a:pPr>
            <a:r>
              <a:rPr lang="lv-LV" sz="2400" b="0" i="0" dirty="0" smtClean="0">
                <a:solidFill>
                  <a:schemeClr val="accent1">
                    <a:lumMod val="75000"/>
                  </a:schemeClr>
                </a:solidFill>
                <a:effectLst/>
                <a:latin typeface="Times New Roman" panose="02020603050405020304" pitchFamily="18" charset="0"/>
                <a:cs typeface="Times New Roman" panose="02020603050405020304" pitchFamily="18" charset="0"/>
              </a:rPr>
              <a:t>Viola Daniela Kiseļova (12.kl., darba vadītāja Lidija Kudrjavceva) ieguva 1.pakapes diplomu;</a:t>
            </a:r>
          </a:p>
          <a:p>
            <a:pPr marL="342900" indent="-342900" algn="just">
              <a:buFont typeface="Arial" panose="020B0604020202020204" pitchFamily="34" charset="0"/>
              <a:buChar char="•"/>
            </a:pPr>
            <a:r>
              <a:rPr lang="lv-LV" sz="2400" b="0" i="0" dirty="0" smtClean="0">
                <a:solidFill>
                  <a:schemeClr val="accent1">
                    <a:lumMod val="75000"/>
                  </a:schemeClr>
                </a:solidFill>
                <a:effectLst/>
                <a:latin typeface="Times New Roman" panose="02020603050405020304" pitchFamily="18" charset="0"/>
                <a:cs typeface="Times New Roman" panose="02020603050405020304" pitchFamily="18" charset="0"/>
              </a:rPr>
              <a:t>Veronika Ostrovska (11.kl., darba vadītāja Aina Zariņa) ieguva 2.pakapes diplomu;</a:t>
            </a:r>
          </a:p>
          <a:p>
            <a:pPr marL="342900" indent="-342900" algn="just">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Violeta Milaševica (11.kl., darba vadītāja </a:t>
            </a:r>
            <a:r>
              <a:rPr lang="lv-LV" sz="2400" dirty="0">
                <a:solidFill>
                  <a:schemeClr val="accent1">
                    <a:lumMod val="75000"/>
                  </a:schemeClr>
                </a:solidFill>
                <a:latin typeface="Times New Roman" panose="02020603050405020304" pitchFamily="18" charset="0"/>
                <a:cs typeface="Times New Roman" panose="02020603050405020304" pitchFamily="18" charset="0"/>
              </a:rPr>
              <a:t>Lidija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Kudrjavceva) ieguva 2.pakapes diplomu;</a:t>
            </a:r>
          </a:p>
          <a:p>
            <a:pPr marL="342900" indent="-342900" algn="just">
              <a:buFont typeface="Arial" panose="020B0604020202020204" pitchFamily="34" charset="0"/>
              <a:buChar char="•"/>
            </a:pPr>
            <a:r>
              <a:rPr lang="lv-LV" sz="2400" b="0" i="0" dirty="0" smtClean="0">
                <a:solidFill>
                  <a:schemeClr val="accent1">
                    <a:lumMod val="75000"/>
                  </a:schemeClr>
                </a:solidFill>
                <a:effectLst/>
                <a:latin typeface="Times New Roman" panose="02020603050405020304" pitchFamily="18" charset="0"/>
                <a:cs typeface="Times New Roman" panose="02020603050405020304" pitchFamily="18" charset="0"/>
              </a:rPr>
              <a:t>Jana Vitāne (10.kl.,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darba </a:t>
            </a:r>
            <a:r>
              <a:rPr lang="lv-LV" sz="2400" dirty="0">
                <a:solidFill>
                  <a:schemeClr val="accent1">
                    <a:lumMod val="75000"/>
                  </a:schemeClr>
                </a:solidFill>
                <a:latin typeface="Times New Roman" panose="02020603050405020304" pitchFamily="18" charset="0"/>
                <a:cs typeface="Times New Roman" panose="02020603050405020304" pitchFamily="18" charset="0"/>
              </a:rPr>
              <a:t>vadītāja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Stanislava Bondareva) </a:t>
            </a:r>
            <a:r>
              <a:rPr lang="lv-LV" sz="2400" dirty="0">
                <a:solidFill>
                  <a:schemeClr val="accent1">
                    <a:lumMod val="75000"/>
                  </a:schemeClr>
                </a:solidFill>
                <a:latin typeface="Times New Roman" panose="02020603050405020304" pitchFamily="18" charset="0"/>
                <a:cs typeface="Times New Roman" panose="02020603050405020304" pitchFamily="18" charset="0"/>
              </a:rPr>
              <a:t>ieguva 2.pakapes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diplomu.</a:t>
            </a:r>
            <a:endParaRPr lang="lv-LV"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6630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760021" y="783771"/>
            <a:ext cx="10141527" cy="4538861"/>
          </a:xfrm>
          <a:prstGeom prst="rect">
            <a:avLst/>
          </a:prstGeom>
        </p:spPr>
        <p:txBody>
          <a:bodyPr wrap="square">
            <a:spAutoFit/>
          </a:bodyPr>
          <a:lstStyle/>
          <a:p>
            <a:pPr lvl="0" algn="just">
              <a:lnSpc>
                <a:spcPct val="150000"/>
              </a:lnSpc>
            </a:pPr>
            <a:r>
              <a:rPr lang="lv-LV" sz="2800" b="1" dirty="0">
                <a:solidFill>
                  <a:schemeClr val="accent1">
                    <a:lumMod val="75000"/>
                  </a:schemeClr>
                </a:solidFill>
                <a:latin typeface="Times New Roman" panose="02020603050405020304" pitchFamily="18" charset="0"/>
                <a:cs typeface="Times New Roman" panose="02020603050405020304" pitchFamily="18" charset="0"/>
              </a:rPr>
              <a:t>LEPOJAMIES</a:t>
            </a:r>
            <a:r>
              <a:rPr lang="lv-LV" sz="28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lv-LV" sz="28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2019</a:t>
            </a:r>
            <a:r>
              <a:rPr lang="lv-LV" sz="2400" dirty="0">
                <a:solidFill>
                  <a:schemeClr val="accent1">
                    <a:lumMod val="75000"/>
                  </a:schemeClr>
                </a:solidFill>
                <a:latin typeface="Times New Roman" panose="02020603050405020304" pitchFamily="18" charset="0"/>
                <a:cs typeface="Times New Roman" panose="02020603050405020304" pitchFamily="18" charset="0"/>
              </a:rPr>
              <a:t>. gada 8. martā Daugavpils Universitātē jau devīto reizi notika Latgales reģiona skolēnu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zinātniskās </a:t>
            </a:r>
            <a:r>
              <a:rPr lang="lv-LV" sz="2400" dirty="0">
                <a:solidFill>
                  <a:schemeClr val="accent1">
                    <a:lumMod val="75000"/>
                  </a:schemeClr>
                </a:solidFill>
                <a:latin typeface="Times New Roman" panose="02020603050405020304" pitchFamily="18" charset="0"/>
                <a:cs typeface="Times New Roman" panose="02020603050405020304" pitchFamily="18" charset="0"/>
              </a:rPr>
              <a:t>pētniecības darbu (ZPD)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konference. Ezernieku vidusskolu pārstāvēja 3 skolēni:</a:t>
            </a:r>
          </a:p>
          <a:p>
            <a:pPr marL="342900" indent="-342900" algn="just">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Jūlija Mošaka (12.klase) ieguva 1.pakapes diplomu;</a:t>
            </a:r>
          </a:p>
          <a:p>
            <a:pPr marL="342900" indent="-342900" algn="just">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Veronika Ostrovska (11.klase) ieguva 3.pakāpes diplomu;</a:t>
            </a:r>
          </a:p>
          <a:p>
            <a:pPr marL="342900" indent="-342900" algn="just">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Violeta Milaševiča (11.klase) saņēma pateicību par dalību.</a:t>
            </a:r>
          </a:p>
          <a:p>
            <a:pPr algn="just"/>
            <a:r>
              <a:rPr lang="lv-LV" sz="2400" dirty="0">
                <a:solidFill>
                  <a:schemeClr val="accent1">
                    <a:lumMod val="75000"/>
                  </a:schemeClr>
                </a:solidFill>
                <a:latin typeface="Times New Roman" panose="02020603050405020304" pitchFamily="18" charset="0"/>
                <a:cs typeface="Times New Roman" panose="02020603050405020304" pitchFamily="18" charset="0"/>
              </a:rPr>
              <a:t> </a:t>
            </a:r>
            <a:endParaRPr lang="lv-LV" sz="24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400" b="1" dirty="0" smtClean="0">
                <a:solidFill>
                  <a:schemeClr val="accent1">
                    <a:lumMod val="75000"/>
                  </a:schemeClr>
                </a:solidFill>
                <a:latin typeface="Times New Roman" panose="02020603050405020304" pitchFamily="18" charset="0"/>
                <a:cs typeface="Times New Roman" panose="02020603050405020304" pitchFamily="18" charset="0"/>
              </a:rPr>
              <a:t>Jūlijas Mošakas darbs tika izvirzīts </a:t>
            </a:r>
            <a:r>
              <a:rPr lang="lv-LV" sz="2400" b="1" dirty="0">
                <a:solidFill>
                  <a:schemeClr val="accent1">
                    <a:lumMod val="75000"/>
                  </a:schemeClr>
                </a:solidFill>
                <a:latin typeface="Times New Roman" panose="02020603050405020304" pitchFamily="18" charset="0"/>
                <a:cs typeface="Times New Roman" panose="02020603050405020304" pitchFamily="18" charset="0"/>
              </a:rPr>
              <a:t>aizstāvēšanai Latvijas skolēnu 43. zinātniskās pētniecības darbu konferencē</a:t>
            </a:r>
            <a:r>
              <a:rPr lang="lv-LV" sz="2400" dirty="0">
                <a:solidFill>
                  <a:schemeClr val="accent1">
                    <a:lumMod val="75000"/>
                  </a:schemeClr>
                </a:solidFill>
                <a:latin typeface="Times New Roman" panose="02020603050405020304" pitchFamily="18" charset="0"/>
                <a:cs typeface="Times New Roman" panose="02020603050405020304" pitchFamily="18" charset="0"/>
              </a:rPr>
              <a:t>, kas norisināsies Rīgā šī gada 12 .– 13 . aprīlī</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 Vēlam veiksmi Jūlijai un turēsim īkšķus!</a:t>
            </a:r>
          </a:p>
        </p:txBody>
      </p:sp>
    </p:spTree>
    <p:extLst>
      <p:ext uri="{BB962C8B-B14F-4D97-AF65-F5344CB8AC3E}">
        <p14:creationId xmlns:p14="http://schemas.microsoft.com/office/powerpoint/2010/main" val="966752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771897" y="866899"/>
            <a:ext cx="9524010" cy="2185214"/>
          </a:xfrm>
          <a:prstGeom prst="rect">
            <a:avLst/>
          </a:prstGeom>
        </p:spPr>
        <p:txBody>
          <a:bodyPr wrap="square">
            <a:spAutoFit/>
          </a:bodyPr>
          <a:lstStyle/>
          <a:p>
            <a:pPr algn="just"/>
            <a:r>
              <a:rPr lang="lv-LV" sz="2800" b="1" dirty="0">
                <a:solidFill>
                  <a:schemeClr val="accent1">
                    <a:lumMod val="75000"/>
                  </a:schemeClr>
                </a:solidFill>
                <a:latin typeface="Times New Roman" panose="02020603050405020304" pitchFamily="18" charset="0"/>
                <a:cs typeface="Times New Roman" panose="02020603050405020304" pitchFamily="18" charset="0"/>
              </a:rPr>
              <a:t>LEPOJAMIES</a:t>
            </a:r>
            <a:r>
              <a:rPr lang="lv-LV" sz="2800" b="1"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a:endParaRPr lang="lv-LV" sz="12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28</a:t>
            </a:r>
            <a:r>
              <a:rPr lang="lv-LV" sz="2400" dirty="0">
                <a:solidFill>
                  <a:schemeClr val="accent1">
                    <a:lumMod val="75000"/>
                  </a:schemeClr>
                </a:solidFill>
                <a:latin typeface="Times New Roman" panose="02020603050405020304" pitchFamily="18" charset="0"/>
                <a:cs typeface="Times New Roman" panose="02020603050405020304" pitchFamily="18" charset="0"/>
              </a:rPr>
              <a:t>. februārī Dagdas vidusskolā notika Dagdas novada 4. klašu skolēnu Mazo pētniecisko darbu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konference. Ezernieku vidusskolas 4.klases skolniece </a:t>
            </a:r>
            <a:r>
              <a:rPr lang="lv-LV" sz="2400" b="1" dirty="0" smtClean="0">
                <a:solidFill>
                  <a:schemeClr val="accent1">
                    <a:lumMod val="75000"/>
                  </a:schemeClr>
                </a:solidFill>
                <a:latin typeface="Times New Roman" panose="02020603050405020304" pitchFamily="18" charset="0"/>
                <a:cs typeface="Times New Roman" panose="02020603050405020304" pitchFamily="18" charset="0"/>
              </a:rPr>
              <a:t>Valērija Lovčinovska (sk. Silvija Pauliņa) ieguva 1.pakāpes diplomu</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a:t>
            </a:r>
          </a:p>
        </p:txBody>
      </p:sp>
      <p:pic>
        <p:nvPicPr>
          <p:cNvPr id="5" name="Attēls 4"/>
          <p:cNvPicPr>
            <a:picLocks noChangeAspect="1"/>
          </p:cNvPicPr>
          <p:nvPr/>
        </p:nvPicPr>
        <p:blipFill>
          <a:blip r:embed="rId2"/>
          <a:stretch>
            <a:fillRect/>
          </a:stretch>
        </p:blipFill>
        <p:spPr>
          <a:xfrm>
            <a:off x="3355551" y="3229047"/>
            <a:ext cx="5817396" cy="2957998"/>
          </a:xfrm>
          <a:prstGeom prst="rect">
            <a:avLst/>
          </a:prstGeom>
        </p:spPr>
      </p:pic>
    </p:spTree>
    <p:extLst>
      <p:ext uri="{BB962C8B-B14F-4D97-AF65-F5344CB8AC3E}">
        <p14:creationId xmlns:p14="http://schemas.microsoft.com/office/powerpoint/2010/main" val="1845583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p:cNvSpPr/>
          <p:nvPr/>
        </p:nvSpPr>
        <p:spPr>
          <a:xfrm>
            <a:off x="706582" y="637309"/>
            <a:ext cx="11000509" cy="5324535"/>
          </a:xfrm>
          <a:prstGeom prst="rect">
            <a:avLst/>
          </a:prstGeom>
        </p:spPr>
        <p:txBody>
          <a:bodyPr wrap="square">
            <a:spAutoFit/>
          </a:bodyPr>
          <a:lstStyle/>
          <a:p>
            <a:pPr algn="just"/>
            <a:r>
              <a:rPr lang="lv-LV" sz="2800" b="1" dirty="0">
                <a:solidFill>
                  <a:schemeClr val="accent1">
                    <a:lumMod val="75000"/>
                  </a:schemeClr>
                </a:solidFill>
                <a:latin typeface="Times New Roman" panose="02020603050405020304" pitchFamily="18" charset="0"/>
                <a:cs typeface="Times New Roman" panose="02020603050405020304" pitchFamily="18" charset="0"/>
              </a:rPr>
              <a:t>Ziemassvētku pasākumi Ezernieku vidusskolā</a:t>
            </a:r>
          </a:p>
          <a:p>
            <a:pPr algn="just"/>
            <a:endParaRPr lang="lv-LV" sz="24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400" dirty="0">
                <a:solidFill>
                  <a:schemeClr val="accent1">
                    <a:lumMod val="75000"/>
                  </a:schemeClr>
                </a:solidFill>
                <a:latin typeface="Times New Roman" panose="02020603050405020304" pitchFamily="18" charset="0"/>
                <a:cs typeface="Times New Roman" panose="02020603050405020304" pitchFamily="18" charset="0"/>
              </a:rPr>
              <a:t>Ziemassvētki ir gaidīti svētki. Gaiši, dāsni, cerību nesoši.  Mūsu skolā tie ienesa rosību, aktīvu darbošanos un pozitīvu nemieru, rotājot klašu telpas, gatavojot apsveikuma kartiņas, rakstot novēlējumus viens otram. </a:t>
            </a:r>
          </a:p>
          <a:p>
            <a:pPr algn="just"/>
            <a:endParaRPr lang="lv-LV" sz="24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400" dirty="0">
                <a:solidFill>
                  <a:schemeClr val="accent1">
                    <a:lumMod val="75000"/>
                  </a:schemeClr>
                </a:solidFill>
                <a:latin typeface="Times New Roman" panose="02020603050405020304" pitchFamily="18" charset="0"/>
                <a:cs typeface="Times New Roman" panose="02020603050405020304" pitchFamily="18" charset="0"/>
              </a:rPr>
              <a:t>Ziemassvētku egle sākumskolas 1.-4. klasei notika 21.decembrī. Katrai klasei bija iespēja parādīt savu  radošumu, gatavojot priekšnesumu. Pēc priekšnesumiem un skaļiem aplausiem visi saņēma Ziemassvētku dāvanas, bet čaklākie skolēni atzinības rakstus un grāmatas. </a:t>
            </a:r>
          </a:p>
          <a:p>
            <a:pPr algn="just"/>
            <a:endParaRPr lang="lv-LV" sz="24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400" b="1" dirty="0">
                <a:solidFill>
                  <a:schemeClr val="accent1">
                    <a:lumMod val="75000"/>
                  </a:schemeClr>
                </a:solidFill>
                <a:latin typeface="Times New Roman" panose="02020603050405020304" pitchFamily="18" charset="0"/>
                <a:cs typeface="Times New Roman" panose="02020603050405020304" pitchFamily="18" charset="0"/>
              </a:rPr>
              <a:t>Paldies par sadarbību un atbalstu mūsu pagasta labdariem – Andrim Karpovičam un Vitālijam Dorofejevam! </a:t>
            </a:r>
            <a:r>
              <a:rPr lang="lv-LV" sz="2400" dirty="0">
                <a:solidFill>
                  <a:schemeClr val="accent1">
                    <a:lumMod val="75000"/>
                  </a:schemeClr>
                </a:solidFill>
                <a:latin typeface="Times New Roman" panose="02020603050405020304" pitchFamily="18" charset="0"/>
                <a:cs typeface="Times New Roman" panose="02020603050405020304" pitchFamily="18" charset="0"/>
              </a:rPr>
              <a:t>Lai pietiek izturības, sapratnes, iecietības un 2019.gads ir radošs un veiksmīgs!</a:t>
            </a:r>
          </a:p>
        </p:txBody>
      </p:sp>
    </p:spTree>
    <p:extLst>
      <p:ext uri="{BB962C8B-B14F-4D97-AF65-F5344CB8AC3E}">
        <p14:creationId xmlns:p14="http://schemas.microsoft.com/office/powerpoint/2010/main" val="3219713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p:cNvSpPr/>
          <p:nvPr/>
        </p:nvSpPr>
        <p:spPr>
          <a:xfrm>
            <a:off x="2410691" y="2244436"/>
            <a:ext cx="7716982" cy="1911928"/>
          </a:xfrm>
          <a:prstGeom prst="rect">
            <a:avLst/>
          </a:prstGeom>
        </p:spPr>
        <p:txBody>
          <a:bodyPr wrap="square">
            <a:prstTxWarp prst="textPlain">
              <a:avLst/>
            </a:prstTxWarp>
            <a:spAutoFit/>
            <a:scene3d>
              <a:camera prst="perspectiveRight"/>
              <a:lightRig rig="threePt" dir="t"/>
            </a:scene3d>
          </a:bodyPr>
          <a:lstStyle/>
          <a:p>
            <a:pPr algn="ctr"/>
            <a:r>
              <a:rPr lang="lv-LV" sz="6000" b="1" dirty="0" smtClean="0">
                <a:ln w="12700">
                  <a:solidFill>
                    <a:schemeClr val="accent1"/>
                  </a:solidFill>
                  <a:prstDash val="solid"/>
                </a:ln>
                <a:pattFill prst="pct50">
                  <a:fgClr>
                    <a:schemeClr val="accent1"/>
                  </a:fgClr>
                  <a:bgClr>
                    <a:schemeClr val="accent1">
                      <a:lumMod val="20000"/>
                      <a:lumOff val="80000"/>
                    </a:schemeClr>
                  </a:bgClr>
                </a:pattFill>
                <a:effectLst>
                  <a:outerShdw blurRad="50800" dist="38100" dir="10800000" algn="r"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PALDIES PAR UZMANĪBU!</a:t>
            </a:r>
            <a:endParaRPr lang="lv-LV" sz="6000" b="1" dirty="0">
              <a:ln w="12700">
                <a:solidFill>
                  <a:schemeClr val="accent1"/>
                </a:solidFill>
                <a:prstDash val="solid"/>
              </a:ln>
              <a:pattFill prst="pct50">
                <a:fgClr>
                  <a:schemeClr val="accent1"/>
                </a:fgClr>
                <a:bgClr>
                  <a:schemeClr val="accent1">
                    <a:lumMod val="20000"/>
                    <a:lumOff val="80000"/>
                  </a:schemeClr>
                </a:bgClr>
              </a:pattFill>
              <a:effectLst>
                <a:outerShdw blurRad="50800" dist="38100" dir="10800000" algn="r"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273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p:cNvSpPr/>
          <p:nvPr/>
        </p:nvSpPr>
        <p:spPr>
          <a:xfrm>
            <a:off x="783769" y="734291"/>
            <a:ext cx="9551721" cy="523220"/>
          </a:xfrm>
          <a:prstGeom prst="rect">
            <a:avLst/>
          </a:prstGeom>
        </p:spPr>
        <p:txBody>
          <a:bodyPr wrap="square">
            <a:spAutoFit/>
          </a:bodyPr>
          <a:lstStyle/>
          <a:p>
            <a:r>
              <a:rPr lang="lv-LV" sz="2800" b="1" dirty="0">
                <a:solidFill>
                  <a:schemeClr val="accent1">
                    <a:lumMod val="75000"/>
                  </a:schemeClr>
                </a:solidFill>
                <a:latin typeface="Times New Roman" panose="02020603050405020304" pitchFamily="18" charset="0"/>
                <a:ea typeface="Calibri" panose="020F0502020204030204" pitchFamily="34" charset="0"/>
              </a:rPr>
              <a:t>Ziemassvētku </a:t>
            </a:r>
            <a:r>
              <a:rPr lang="lv-LV" sz="2800" b="1" dirty="0" smtClean="0">
                <a:solidFill>
                  <a:schemeClr val="accent1">
                    <a:lumMod val="75000"/>
                  </a:schemeClr>
                </a:solidFill>
                <a:latin typeface="Times New Roman" panose="02020603050405020304" pitchFamily="18" charset="0"/>
                <a:ea typeface="Calibri" panose="020F0502020204030204" pitchFamily="34" charset="0"/>
              </a:rPr>
              <a:t>pasākums 5.-12.kl. - Zvaigžņu vakars </a:t>
            </a:r>
            <a:endParaRPr lang="lv-LV" sz="2800" b="1" dirty="0">
              <a:solidFill>
                <a:schemeClr val="accent1">
                  <a:lumMod val="75000"/>
                </a:schemeClr>
              </a:solidFill>
            </a:endParaRPr>
          </a:p>
        </p:txBody>
      </p:sp>
      <p:sp>
        <p:nvSpPr>
          <p:cNvPr id="7" name="Taisnstūris 6"/>
          <p:cNvSpPr/>
          <p:nvPr/>
        </p:nvSpPr>
        <p:spPr>
          <a:xfrm>
            <a:off x="783769" y="1565564"/>
            <a:ext cx="10711545" cy="4247317"/>
          </a:xfrm>
          <a:prstGeom prst="rect">
            <a:avLst/>
          </a:prstGeom>
        </p:spPr>
        <p:txBody>
          <a:bodyPr wrap="square">
            <a:spAutoFit/>
          </a:bodyPr>
          <a:lstStyle/>
          <a:p>
            <a:pPr algn="just"/>
            <a:r>
              <a:rPr lang="lv-LV" sz="2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21.decembrī mūsu skolā notika “Zvaigžņu vakars”, </a:t>
            </a:r>
            <a:r>
              <a:rPr lang="lv-LV" sz="2400" dirty="0"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kura laikā skatītājus priecēja:</a:t>
            </a:r>
          </a:p>
          <a:p>
            <a:pPr marL="285750" indent="-28575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deju šova uzvarētāja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Agate;</a:t>
            </a:r>
          </a:p>
          <a:p>
            <a:pPr marL="285750" indent="-28575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sinhroniskās peldēšanas meistari “Haizivs</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rokgrupa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"Rokstar”;</a:t>
            </a:r>
          </a:p>
          <a:p>
            <a:pPr marL="285750" indent="-285750" algn="just">
              <a:buFont typeface="Arial" panose="020B0604020202020204" pitchFamily="34" charset="0"/>
              <a:buChar char="•"/>
            </a:pPr>
            <a:r>
              <a:rPr lang="lv-LV" sz="2400" dirty="0">
                <a:solidFill>
                  <a:schemeClr val="accent1">
                    <a:lumMod val="75000"/>
                  </a:schemeClr>
                </a:solidFill>
                <a:latin typeface="Times New Roman" panose="02020603050405020304" pitchFamily="18" charset="0"/>
                <a:cs typeface="Times New Roman" panose="02020603050405020304" pitchFamily="18" charset="0"/>
              </a:rPr>
              <a:t>Kurzemes folkloras grupa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ar </a:t>
            </a:r>
            <a:r>
              <a:rPr lang="lv-LV" sz="2400" dirty="0">
                <a:solidFill>
                  <a:schemeClr val="accent1">
                    <a:lumMod val="75000"/>
                  </a:schemeClr>
                </a:solidFill>
                <a:latin typeface="Times New Roman" panose="02020603050405020304" pitchFamily="18" charset="0"/>
                <a:cs typeface="Times New Roman" panose="02020603050405020304" pitchFamily="18" charset="0"/>
              </a:rPr>
              <a:t>skaistajām maskām  un budēļu dziesmu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dziedāšanu;</a:t>
            </a:r>
          </a:p>
          <a:p>
            <a:pPr marL="285750" indent="-285750" algn="just">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slavena </a:t>
            </a:r>
            <a:r>
              <a:rPr lang="lv-LV" sz="2400" dirty="0">
                <a:solidFill>
                  <a:schemeClr val="accent1">
                    <a:lumMod val="75000"/>
                  </a:schemeClr>
                </a:solidFill>
                <a:latin typeface="Times New Roman" panose="02020603050405020304" pitchFamily="18" charset="0"/>
                <a:cs typeface="Times New Roman" panose="02020603050405020304" pitchFamily="18" charset="0"/>
              </a:rPr>
              <a:t>operas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dziedātāja </a:t>
            </a:r>
            <a:r>
              <a:rPr lang="lv-LV" sz="2400" dirty="0">
                <a:solidFill>
                  <a:schemeClr val="accent1">
                    <a:lumMod val="75000"/>
                  </a:schemeClr>
                </a:solidFill>
                <a:latin typeface="Times New Roman" panose="02020603050405020304" pitchFamily="18" charset="0"/>
                <a:cs typeface="Times New Roman" panose="02020603050405020304" pitchFamily="18" charset="0"/>
              </a:rPr>
              <a:t>Viktorija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izpildīja Ž. Bizē </a:t>
            </a:r>
            <a:r>
              <a:rPr lang="lv-LV" sz="2400" dirty="0">
                <a:solidFill>
                  <a:schemeClr val="accent1">
                    <a:lumMod val="75000"/>
                  </a:schemeClr>
                </a:solidFill>
                <a:latin typeface="Times New Roman" panose="02020603050405020304" pitchFamily="18" charset="0"/>
                <a:cs typeface="Times New Roman" panose="02020603050405020304" pitchFamily="18" charset="0"/>
              </a:rPr>
              <a:t>operas “Karmena”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āriju;</a:t>
            </a:r>
          </a:p>
          <a:p>
            <a:pPr marL="285750" indent="-285750" algn="just">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slavenie </a:t>
            </a:r>
            <a:r>
              <a:rPr lang="lv-LV" sz="2400" dirty="0">
                <a:solidFill>
                  <a:schemeClr val="accent1">
                    <a:lumMod val="75000"/>
                  </a:schemeClr>
                </a:solidFill>
                <a:latin typeface="Times New Roman" panose="02020603050405020304" pitchFamily="18" charset="0"/>
                <a:cs typeface="Times New Roman" panose="02020603050405020304" pitchFamily="18" charset="0"/>
              </a:rPr>
              <a:t>cirka mākslinieki – klauni, žonglieri, dejotājas, suņu dresētājs un suns – rādīja aizraujošus trikus. </a:t>
            </a:r>
            <a:endParaRPr lang="lv-LV" sz="24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lv-LV" sz="12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Zvaigznes </a:t>
            </a:r>
            <a:r>
              <a:rPr lang="lv-LV" sz="2400" dirty="0">
                <a:solidFill>
                  <a:schemeClr val="accent1">
                    <a:lumMod val="75000"/>
                  </a:schemeClr>
                </a:solidFill>
                <a:latin typeface="Times New Roman" panose="02020603050405020304" pitchFamily="18" charset="0"/>
                <a:cs typeface="Times New Roman" panose="02020603050405020304" pitchFamily="18" charset="0"/>
              </a:rPr>
              <a:t>par savu uzstāšanos saņēma saldumus.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Ka arī skolēni ar </a:t>
            </a:r>
            <a:r>
              <a:rPr lang="lv-LV" sz="2400" dirty="0">
                <a:solidFill>
                  <a:schemeClr val="accent1">
                    <a:lumMod val="75000"/>
                  </a:schemeClr>
                </a:solidFill>
                <a:latin typeface="Times New Roman" panose="02020603050405020304" pitchFamily="18" charset="0"/>
                <a:cs typeface="Times New Roman" panose="02020603050405020304" pitchFamily="18" charset="0"/>
              </a:rPr>
              <a:t>labām un teicamām sekmēm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saņēma saldās </a:t>
            </a:r>
            <a:r>
              <a:rPr lang="lv-LV" sz="2400" dirty="0">
                <a:solidFill>
                  <a:schemeClr val="accent1">
                    <a:lumMod val="75000"/>
                  </a:schemeClr>
                </a:solidFill>
                <a:latin typeface="Times New Roman" panose="02020603050405020304" pitchFamily="18" charset="0"/>
                <a:cs typeface="Times New Roman" panose="02020603050405020304" pitchFamily="18" charset="0"/>
              </a:rPr>
              <a:t>balvas. </a:t>
            </a:r>
            <a:endParaRPr lang="lv-LV" sz="2400" dirty="0"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lv-LV" dirty="0" smtClean="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33924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724395" y="878774"/>
            <a:ext cx="10224654" cy="1569660"/>
          </a:xfrm>
          <a:prstGeom prst="rect">
            <a:avLst/>
          </a:prstGeom>
        </p:spPr>
        <p:txBody>
          <a:bodyPr wrap="square">
            <a:spAutoFit/>
          </a:bodyPr>
          <a:lstStyle/>
          <a:p>
            <a:pPr algn="just"/>
            <a:r>
              <a:rPr lang="lv-LV" sz="2400" dirty="0">
                <a:solidFill>
                  <a:schemeClr val="accent1">
                    <a:lumMod val="75000"/>
                  </a:schemeClr>
                </a:solidFill>
                <a:latin typeface="Times New Roman" panose="02020603050405020304" pitchFamily="18" charset="0"/>
                <a:cs typeface="Times New Roman" panose="02020603050405020304" pitchFamily="18" charset="0"/>
              </a:rPr>
              <a:t>27. decembrī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Ezernieku </a:t>
            </a:r>
            <a:r>
              <a:rPr lang="lv-LV" sz="2400" dirty="0">
                <a:solidFill>
                  <a:schemeClr val="accent1">
                    <a:lumMod val="75000"/>
                  </a:schemeClr>
                </a:solidFill>
                <a:latin typeface="Times New Roman" panose="02020603050405020304" pitchFamily="18" charset="0"/>
                <a:cs typeface="Times New Roman" panose="02020603050405020304" pitchFamily="18" charset="0"/>
              </a:rPr>
              <a:t>vidusskolas sākumskolas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skolēni apmeklēja </a:t>
            </a:r>
            <a:r>
              <a:rPr lang="lv-LV" sz="2400" dirty="0">
                <a:solidFill>
                  <a:schemeClr val="accent1">
                    <a:lumMod val="75000"/>
                  </a:schemeClr>
                </a:solidFill>
                <a:latin typeface="Times New Roman" panose="02020603050405020304" pitchFamily="18" charset="0"/>
                <a:cs typeface="Times New Roman" panose="02020603050405020304" pitchFamily="18" charset="0"/>
              </a:rPr>
              <a:t>izrādi “Jaungada pasakas jubileja” Krāslavas Varavīksnes vidusskolā.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No sirds pateicamies Dagdas novada </a:t>
            </a:r>
            <a:r>
              <a:rPr lang="lv-LV" sz="2400" dirty="0">
                <a:solidFill>
                  <a:schemeClr val="accent1">
                    <a:lumMod val="75000"/>
                  </a:schemeClr>
                </a:solidFill>
                <a:latin typeface="Times New Roman" panose="02020603050405020304" pitchFamily="18" charset="0"/>
                <a:cs typeface="Times New Roman" panose="02020603050405020304" pitchFamily="18" charset="0"/>
              </a:rPr>
              <a:t>IKSN vadītājai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Marijai </a:t>
            </a:r>
            <a:r>
              <a:rPr lang="lv-LV" sz="2400" dirty="0">
                <a:solidFill>
                  <a:schemeClr val="accent1">
                    <a:lumMod val="75000"/>
                  </a:schemeClr>
                </a:solidFill>
                <a:latin typeface="Times New Roman" panose="02020603050405020304" pitchFamily="18" charset="0"/>
                <a:cs typeface="Times New Roman" panose="02020603050405020304" pitchFamily="18" charset="0"/>
              </a:rPr>
              <a:t>Mickevičai par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šo brīnišķīgo iespēju.</a:t>
            </a:r>
            <a:endParaRPr lang="lv-LV" sz="2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Attēl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18" y="2766952"/>
            <a:ext cx="4279075" cy="3209306"/>
          </a:xfrm>
          <a:prstGeom prst="rect">
            <a:avLst/>
          </a:prstGeom>
        </p:spPr>
      </p:pic>
      <p:pic>
        <p:nvPicPr>
          <p:cNvPr id="4" name="Attēl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298" y="2766952"/>
            <a:ext cx="4380015" cy="3285011"/>
          </a:xfrm>
          <a:prstGeom prst="rect">
            <a:avLst/>
          </a:prstGeom>
        </p:spPr>
      </p:pic>
    </p:spTree>
    <p:extLst>
      <p:ext uri="{BB962C8B-B14F-4D97-AF65-F5344CB8AC3E}">
        <p14:creationId xmlns:p14="http://schemas.microsoft.com/office/powerpoint/2010/main" val="3495666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p:cNvSpPr/>
          <p:nvPr/>
        </p:nvSpPr>
        <p:spPr>
          <a:xfrm>
            <a:off x="1068780" y="997527"/>
            <a:ext cx="10070276" cy="3046988"/>
          </a:xfrm>
          <a:prstGeom prst="rect">
            <a:avLst/>
          </a:prstGeom>
        </p:spPr>
        <p:txBody>
          <a:bodyPr wrap="square">
            <a:spAutoFit/>
          </a:bodyPr>
          <a:lstStyle/>
          <a:p>
            <a:r>
              <a:rPr lang="lv-LV" sz="2800" b="1" dirty="0">
                <a:solidFill>
                  <a:schemeClr val="accent1">
                    <a:lumMod val="75000"/>
                  </a:schemeClr>
                </a:solidFill>
                <a:latin typeface="Times New Roman" panose="02020603050405020304" pitchFamily="18" charset="0"/>
                <a:cs typeface="Times New Roman" panose="02020603050405020304" pitchFamily="18" charset="0"/>
              </a:rPr>
              <a:t>Masku balle</a:t>
            </a:r>
          </a:p>
          <a:p>
            <a:endParaRPr lang="lv-LV" sz="8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Jauno gadu uzsākām ar skolēnu pašpārvaldes motivētu pasākumu </a:t>
            </a:r>
            <a:r>
              <a:rPr lang="lv-LV" sz="2400" dirty="0">
                <a:solidFill>
                  <a:schemeClr val="accent1">
                    <a:lumMod val="75000"/>
                  </a:schemeClr>
                </a:solidFill>
                <a:latin typeface="Times New Roman" panose="02020603050405020304" pitchFamily="18" charset="0"/>
                <a:cs typeface="Times New Roman" panose="02020603050405020304" pitchFamily="18" charset="0"/>
              </a:rPr>
              <a:t>–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Masku balli. </a:t>
            </a:r>
            <a:r>
              <a:rPr lang="lv-LV" sz="2400" dirty="0">
                <a:solidFill>
                  <a:schemeClr val="accent1">
                    <a:lumMod val="75000"/>
                  </a:schemeClr>
                </a:solidFill>
                <a:latin typeface="Times New Roman" panose="02020603050405020304" pitchFamily="18" charset="0"/>
                <a:cs typeface="Times New Roman" panose="02020603050405020304" pitchFamily="18" charset="0"/>
              </a:rPr>
              <a:t>Katrai klasei bija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jāsagatavo tērpi </a:t>
            </a:r>
            <a:r>
              <a:rPr lang="lv-LV" sz="2400" dirty="0">
                <a:solidFill>
                  <a:schemeClr val="accent1">
                    <a:lumMod val="75000"/>
                  </a:schemeClr>
                </a:solidFill>
                <a:latin typeface="Times New Roman" panose="02020603050405020304" pitchFamily="18" charset="0"/>
                <a:cs typeface="Times New Roman" panose="02020603050405020304" pitchFamily="18" charset="0"/>
              </a:rPr>
              <a:t>un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tie jāprezentē. Skolēni jautri pavadīja laiku, baudot skaistu atmosfēru un vērojot dažādus tērpu stilus. 5.klase</a:t>
            </a:r>
            <a:r>
              <a:rPr lang="lv-LV" sz="2400" dirty="0">
                <a:solidFill>
                  <a:schemeClr val="accent1">
                    <a:lumMod val="75000"/>
                  </a:schemeClr>
                </a:solidFill>
                <a:latin typeface="Times New Roman" panose="02020603050405020304" pitchFamily="18" charset="0"/>
                <a:cs typeface="Times New Roman" panose="02020603050405020304" pitchFamily="18" charset="0"/>
              </a:rPr>
              <a:t>, 7. – “Mafijas stils”, 8.- “Elles bērni”, 9.-“Over size” stils, 10. - “Kāršu karalienes”, 11. – zēni “Vienkārši skolēni”.  </a:t>
            </a:r>
            <a:endParaRPr lang="lv-LV" sz="24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lv-LV" sz="12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Skatītāju </a:t>
            </a:r>
            <a:r>
              <a:rPr lang="lv-LV" sz="2400" dirty="0">
                <a:solidFill>
                  <a:schemeClr val="accent1">
                    <a:lumMod val="75000"/>
                  </a:schemeClr>
                </a:solidFill>
                <a:latin typeface="Times New Roman" panose="02020603050405020304" pitchFamily="18" charset="0"/>
                <a:cs typeface="Times New Roman" panose="02020603050405020304" pitchFamily="18" charset="0"/>
              </a:rPr>
              <a:t>simpātijas ieguva 11. klases zēni. </a:t>
            </a:r>
          </a:p>
        </p:txBody>
      </p:sp>
    </p:spTree>
    <p:extLst>
      <p:ext uri="{BB962C8B-B14F-4D97-AF65-F5344CB8AC3E}">
        <p14:creationId xmlns:p14="http://schemas.microsoft.com/office/powerpoint/2010/main" val="3962045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843148" y="878774"/>
            <a:ext cx="5177642" cy="5047013"/>
          </a:xfrm>
          <a:prstGeom prst="rect">
            <a:avLst/>
          </a:prstGeom>
        </p:spPr>
        <p:txBody>
          <a:bodyPr wrap="square">
            <a:spAutoFit/>
          </a:bodyPr>
          <a:lstStyle/>
          <a:p>
            <a:r>
              <a:rPr lang="lv-LV" sz="2400" b="1" dirty="0">
                <a:solidFill>
                  <a:schemeClr val="accent1">
                    <a:lumMod val="75000"/>
                  </a:schemeClr>
                </a:solidFill>
                <a:latin typeface="Times New Roman" panose="02020603050405020304" pitchFamily="18" charset="0"/>
                <a:cs typeface="Times New Roman" panose="02020603050405020304" pitchFamily="18" charset="0"/>
              </a:rPr>
              <a:t>Absolventu </a:t>
            </a:r>
            <a:r>
              <a:rPr lang="lv-LV" sz="2400" b="1" dirty="0" smtClean="0">
                <a:solidFill>
                  <a:schemeClr val="accent1">
                    <a:lumMod val="75000"/>
                  </a:schemeClr>
                </a:solidFill>
                <a:latin typeface="Times New Roman" panose="02020603050405020304" pitchFamily="18" charset="0"/>
                <a:cs typeface="Times New Roman" panose="02020603050405020304" pitchFamily="18" charset="0"/>
              </a:rPr>
              <a:t>vakars</a:t>
            </a:r>
          </a:p>
          <a:p>
            <a:endParaRPr lang="lv-LV" sz="12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200" dirty="0" smtClean="0">
                <a:solidFill>
                  <a:schemeClr val="accent1">
                    <a:lumMod val="75000"/>
                  </a:schemeClr>
                </a:solidFill>
                <a:latin typeface="Times New Roman" panose="02020603050405020304" pitchFamily="18" charset="0"/>
                <a:cs typeface="Times New Roman" panose="02020603050405020304" pitchFamily="18" charset="0"/>
              </a:rPr>
              <a:t>2</a:t>
            </a:r>
            <a:r>
              <a:rPr lang="lv-LV" sz="2200" dirty="0">
                <a:solidFill>
                  <a:schemeClr val="accent1">
                    <a:lumMod val="75000"/>
                  </a:schemeClr>
                </a:solidFill>
                <a:latin typeface="Times New Roman" panose="02020603050405020304" pitchFamily="18" charset="0"/>
                <a:cs typeface="Times New Roman" panose="02020603050405020304" pitchFamily="18" charset="0"/>
              </a:rPr>
              <a:t>. februārī </a:t>
            </a:r>
            <a:r>
              <a:rPr lang="lv-LV" sz="2200" dirty="0" smtClean="0">
                <a:solidFill>
                  <a:schemeClr val="accent1">
                    <a:lumMod val="75000"/>
                  </a:schemeClr>
                </a:solidFill>
                <a:latin typeface="Times New Roman" panose="02020603050405020304" pitchFamily="18" charset="0"/>
                <a:cs typeface="Times New Roman" panose="02020603050405020304" pitchFamily="18" charset="0"/>
              </a:rPr>
              <a:t>skolā </a:t>
            </a:r>
            <a:r>
              <a:rPr lang="lv-LV" sz="2200" dirty="0">
                <a:solidFill>
                  <a:schemeClr val="accent1">
                    <a:lumMod val="75000"/>
                  </a:schemeClr>
                </a:solidFill>
                <a:latin typeface="Times New Roman" panose="02020603050405020304" pitchFamily="18" charset="0"/>
                <a:cs typeface="Times New Roman" panose="02020603050405020304" pitchFamily="18" charset="0"/>
              </a:rPr>
              <a:t>valdīja svētku noskaņa, atkalredzēšanās un kopā būšanas prieks, jo skolā uz kārtējo absolventu vakaru pulcējās bijušie un esošie skolotāji un </a:t>
            </a:r>
            <a:r>
              <a:rPr lang="lv-LV" sz="2200" dirty="0" smtClean="0">
                <a:solidFill>
                  <a:schemeClr val="accent1">
                    <a:lumMod val="75000"/>
                  </a:schemeClr>
                </a:solidFill>
                <a:latin typeface="Times New Roman" panose="02020603050405020304" pitchFamily="18" charset="0"/>
                <a:cs typeface="Times New Roman" panose="02020603050405020304" pitchFamily="18" charset="0"/>
              </a:rPr>
              <a:t>skolēni: </a:t>
            </a:r>
            <a:r>
              <a:rPr lang="lv-LV" sz="2200" dirty="0">
                <a:solidFill>
                  <a:schemeClr val="accent1">
                    <a:lumMod val="75000"/>
                  </a:schemeClr>
                </a:solidFill>
                <a:latin typeface="Times New Roman" panose="02020603050405020304" pitchFamily="18" charset="0"/>
                <a:cs typeface="Times New Roman" panose="02020603050405020304" pitchFamily="18" charset="0"/>
              </a:rPr>
              <a:t>ar atmiņām, ar dziesmām un dejām, ar atzīšanos mīlestībā</a:t>
            </a:r>
            <a:r>
              <a:rPr lang="lv-LV" sz="2200" dirty="0" smtClean="0">
                <a:solidFill>
                  <a:schemeClr val="accent1">
                    <a:lumMod val="75000"/>
                  </a:schemeClr>
                </a:solidFill>
                <a:latin typeface="Times New Roman" panose="02020603050405020304" pitchFamily="18" charset="0"/>
                <a:cs typeface="Times New Roman" panose="02020603050405020304" pitchFamily="18" charset="0"/>
              </a:rPr>
              <a:t>... </a:t>
            </a:r>
          </a:p>
          <a:p>
            <a:pPr algn="just"/>
            <a:endParaRPr lang="lv-LV" sz="12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200" dirty="0" smtClean="0">
                <a:solidFill>
                  <a:schemeClr val="accent1">
                    <a:lumMod val="75000"/>
                  </a:schemeClr>
                </a:solidFill>
                <a:latin typeface="Times New Roman" panose="02020603050405020304" pitchFamily="18" charset="0"/>
                <a:cs typeface="Times New Roman" panose="02020603050405020304" pitchFamily="18" charset="0"/>
              </a:rPr>
              <a:t>Paldies </a:t>
            </a:r>
            <a:r>
              <a:rPr lang="lv-LV" sz="2200" dirty="0">
                <a:solidFill>
                  <a:schemeClr val="accent1">
                    <a:lumMod val="75000"/>
                  </a:schemeClr>
                </a:solidFill>
                <a:latin typeface="Times New Roman" panose="02020603050405020304" pitchFamily="18" charset="0"/>
                <a:cs typeface="Times New Roman" panose="02020603050405020304" pitchFamily="18" charset="0"/>
              </a:rPr>
              <a:t>visiem absolventiem par sirsnīgajiem vārdiem un jaukajām  </a:t>
            </a:r>
            <a:r>
              <a:rPr lang="lv-LV" sz="2200" dirty="0" smtClean="0">
                <a:solidFill>
                  <a:schemeClr val="accent1">
                    <a:lumMod val="75000"/>
                  </a:schemeClr>
                </a:solidFill>
                <a:latin typeface="Times New Roman" panose="02020603050405020304" pitchFamily="18" charset="0"/>
                <a:cs typeface="Times New Roman" panose="02020603050405020304" pitchFamily="18" charset="0"/>
              </a:rPr>
              <a:t>atmiņām</a:t>
            </a:r>
            <a:r>
              <a:rPr lang="lv-LV" sz="2200" dirty="0">
                <a:solidFill>
                  <a:schemeClr val="accent1">
                    <a:lumMod val="75000"/>
                  </a:schemeClr>
                </a:solidFill>
                <a:latin typeface="Times New Roman" panose="02020603050405020304" pitchFamily="18" charset="0"/>
                <a:cs typeface="Times New Roman" panose="02020603050405020304" pitchFamily="18" charset="0"/>
              </a:rPr>
              <a:t>! Svētki atnāk un aiziet, bet paliek prieks un labie vārdi, un Jūsu mīlestība. Lai sirdī vienmēr glabājam siltumu un mīlestību uz savu </a:t>
            </a:r>
            <a:r>
              <a:rPr lang="lv-LV" sz="2200" dirty="0" smtClean="0">
                <a:solidFill>
                  <a:schemeClr val="accent1">
                    <a:lumMod val="75000"/>
                  </a:schemeClr>
                </a:solidFill>
                <a:latin typeface="Times New Roman" panose="02020603050405020304" pitchFamily="18" charset="0"/>
                <a:cs typeface="Times New Roman" panose="02020603050405020304" pitchFamily="18" charset="0"/>
              </a:rPr>
              <a:t>skolu!</a:t>
            </a:r>
            <a:endParaRPr lang="lv-LV" sz="2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Attēl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3922" y="1655975"/>
            <a:ext cx="5021574" cy="3766180"/>
          </a:xfrm>
          <a:prstGeom prst="rect">
            <a:avLst/>
          </a:prstGeom>
        </p:spPr>
      </p:pic>
    </p:spTree>
    <p:extLst>
      <p:ext uri="{BB962C8B-B14F-4D97-AF65-F5344CB8AC3E}">
        <p14:creationId xmlns:p14="http://schemas.microsoft.com/office/powerpoint/2010/main" val="1996623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581891" y="439387"/>
            <a:ext cx="11055927" cy="2769989"/>
          </a:xfrm>
          <a:prstGeom prst="rect">
            <a:avLst/>
          </a:prstGeom>
        </p:spPr>
        <p:txBody>
          <a:bodyPr wrap="square">
            <a:spAutoFit/>
          </a:bodyPr>
          <a:lstStyle/>
          <a:p>
            <a:pPr>
              <a:lnSpc>
                <a:spcPct val="150000"/>
              </a:lnSpc>
            </a:pPr>
            <a:r>
              <a:rPr lang="lv-LV" sz="2800" b="1" dirty="0">
                <a:solidFill>
                  <a:schemeClr val="accent1">
                    <a:lumMod val="75000"/>
                  </a:schemeClr>
                </a:solidFill>
                <a:latin typeface="Times New Roman" panose="02020603050405020304" pitchFamily="18" charset="0"/>
                <a:cs typeface="Times New Roman" panose="02020603050405020304" pitchFamily="18" charset="0"/>
              </a:rPr>
              <a:t>Projektu </a:t>
            </a:r>
            <a:r>
              <a:rPr lang="lv-LV" sz="2800" b="1" dirty="0" smtClean="0">
                <a:solidFill>
                  <a:schemeClr val="accent1">
                    <a:lumMod val="75000"/>
                  </a:schemeClr>
                </a:solidFill>
                <a:latin typeface="Times New Roman" panose="02020603050405020304" pitchFamily="18" charset="0"/>
                <a:cs typeface="Times New Roman" panose="02020603050405020304" pitchFamily="18" charset="0"/>
              </a:rPr>
              <a:t>nedēļa</a:t>
            </a:r>
            <a:endParaRPr lang="lv-LV"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200" dirty="0">
                <a:solidFill>
                  <a:schemeClr val="accent1">
                    <a:lumMod val="75000"/>
                  </a:schemeClr>
                </a:solidFill>
                <a:latin typeface="Times New Roman" panose="02020603050405020304" pitchFamily="18" charset="0"/>
                <a:cs typeface="Times New Roman" panose="02020603050405020304" pitchFamily="18" charset="0"/>
              </a:rPr>
              <a:t>Laikā no 4. - 8. februārim Ezernieku vidusskolā noritēja projektu nedēļa. Projektu nedēļas moto: „Mūsu spēks un sirdis pieder tev, Latvija!”. </a:t>
            </a:r>
            <a:r>
              <a:rPr lang="lv-LV" sz="2200" dirty="0" smtClean="0">
                <a:solidFill>
                  <a:schemeClr val="accent1">
                    <a:lumMod val="75000"/>
                  </a:schemeClr>
                </a:solidFill>
                <a:latin typeface="Times New Roman" panose="02020603050405020304" pitchFamily="18" charset="0"/>
                <a:cs typeface="Times New Roman" panose="02020603050405020304" pitchFamily="18" charset="0"/>
              </a:rPr>
              <a:t>     </a:t>
            </a:r>
            <a:endParaRPr lang="lv-LV" sz="22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200" dirty="0">
                <a:solidFill>
                  <a:schemeClr val="accent1">
                    <a:lumMod val="75000"/>
                  </a:schemeClr>
                </a:solidFill>
                <a:latin typeface="Times New Roman" panose="02020603050405020304" pitchFamily="18" charset="0"/>
                <a:cs typeface="Times New Roman" panose="02020603050405020304" pitchFamily="18" charset="0"/>
              </a:rPr>
              <a:t>Klašu izvēlētās projektu tēmas saistījās ar Latvijas dabas, gadskārtu svētku, tradīciju, nodarbošanās veidu izzināšanu. Skolēni ieguva un apkopoja informāciju par Latvijas sasniegumiem atsevišķos sporta veidos, mācījās izjust sevi kā pasaules daļu. Vidusskolēnu zinātniskās pētniecības darbu temati bija atbilstoši skolēnu interesēm.</a:t>
            </a:r>
          </a:p>
        </p:txBody>
      </p:sp>
      <p:pic>
        <p:nvPicPr>
          <p:cNvPr id="8" name="Attēls 7"/>
          <p:cNvPicPr>
            <a:picLocks noChangeAspect="1"/>
          </p:cNvPicPr>
          <p:nvPr/>
        </p:nvPicPr>
        <p:blipFill>
          <a:blip r:embed="rId2"/>
          <a:stretch>
            <a:fillRect/>
          </a:stretch>
        </p:blipFill>
        <p:spPr>
          <a:xfrm>
            <a:off x="953806" y="3567782"/>
            <a:ext cx="3974454" cy="2982880"/>
          </a:xfrm>
          <a:prstGeom prst="rect">
            <a:avLst/>
          </a:prstGeom>
        </p:spPr>
      </p:pic>
      <p:pic>
        <p:nvPicPr>
          <p:cNvPr id="9" name="Attēls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2042" y="3469295"/>
            <a:ext cx="4239806" cy="3179855"/>
          </a:xfrm>
          <a:prstGeom prst="rect">
            <a:avLst/>
          </a:prstGeom>
        </p:spPr>
      </p:pic>
    </p:spTree>
    <p:extLst>
      <p:ext uri="{BB962C8B-B14F-4D97-AF65-F5344CB8AC3E}">
        <p14:creationId xmlns:p14="http://schemas.microsoft.com/office/powerpoint/2010/main" val="1736236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1080655" y="760021"/>
            <a:ext cx="8063345" cy="2123658"/>
          </a:xfrm>
          <a:prstGeom prst="rect">
            <a:avLst/>
          </a:prstGeom>
        </p:spPr>
        <p:txBody>
          <a:bodyPr wrap="square">
            <a:spAutoFit/>
          </a:bodyPr>
          <a:lstStyle/>
          <a:p>
            <a:r>
              <a:rPr lang="lv-LV" sz="2800" b="1" dirty="0" smtClean="0">
                <a:solidFill>
                  <a:schemeClr val="accent1">
                    <a:lumMod val="75000"/>
                  </a:schemeClr>
                </a:solidFill>
                <a:latin typeface="Times New Roman" panose="02020603050405020304" pitchFamily="18" charset="0"/>
                <a:cs typeface="Times New Roman" panose="02020603050405020304" pitchFamily="18" charset="0"/>
              </a:rPr>
              <a:t>Žetonu vakars</a:t>
            </a:r>
          </a:p>
          <a:p>
            <a:endParaRPr lang="lv-LV" sz="800" dirty="0" smtClean="0">
              <a:solidFill>
                <a:schemeClr val="accent1">
                  <a:lumMod val="75000"/>
                </a:schemeClr>
              </a:solidFill>
              <a:latin typeface="Times New Roman" panose="02020603050405020304" pitchFamily="18" charset="0"/>
              <a:cs typeface="Times New Roman" panose="02020603050405020304" pitchFamily="18" charset="0"/>
            </a:endParaRPr>
          </a:p>
          <a:p>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Žetons </a:t>
            </a:r>
            <a:r>
              <a:rPr lang="lv-LV" sz="2400" dirty="0">
                <a:solidFill>
                  <a:schemeClr val="accent1">
                    <a:lumMod val="75000"/>
                  </a:schemeClr>
                </a:solidFill>
                <a:latin typeface="Times New Roman" panose="02020603050405020304" pitchFamily="18" charset="0"/>
                <a:cs typeface="Times New Roman" panose="02020603050405020304" pitchFamily="18" charset="0"/>
              </a:rPr>
              <a:t>12.klases skolēniem nozīmē</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piederību </a:t>
            </a:r>
            <a:r>
              <a:rPr lang="lv-LV" sz="2400" dirty="0">
                <a:solidFill>
                  <a:schemeClr val="accent1">
                    <a:lumMod val="75000"/>
                  </a:schemeClr>
                </a:solidFill>
                <a:latin typeface="Times New Roman" panose="02020603050405020304" pitchFamily="18" charset="0"/>
                <a:cs typeface="Times New Roman" panose="02020603050405020304" pitchFamily="18" charset="0"/>
              </a:rPr>
              <a:t>Ezernieku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vidusskolai, </a:t>
            </a:r>
          </a:p>
          <a:p>
            <a:pPr marL="342900" indent="-342900">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atmiņa </a:t>
            </a:r>
            <a:r>
              <a:rPr lang="lv-LV" sz="2400" dirty="0">
                <a:solidFill>
                  <a:schemeClr val="accent1">
                    <a:lumMod val="75000"/>
                  </a:schemeClr>
                </a:solidFill>
                <a:latin typeface="Times New Roman" panose="02020603050405020304" pitchFamily="18" charset="0"/>
                <a:cs typeface="Times New Roman" panose="02020603050405020304" pitchFamily="18" charset="0"/>
              </a:rPr>
              <a:t>par skolas gadiem, </a:t>
            </a:r>
            <a:endParaRPr lang="lv-LV" sz="2400" dirty="0" smtClean="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piederība </a:t>
            </a:r>
            <a:r>
              <a:rPr lang="lv-LV" sz="2400" dirty="0">
                <a:solidFill>
                  <a:schemeClr val="accent1">
                    <a:lumMod val="75000"/>
                  </a:schemeClr>
                </a:solidFill>
                <a:latin typeface="Times New Roman" panose="02020603050405020304" pitchFamily="18" charset="0"/>
                <a:cs typeface="Times New Roman" panose="02020603050405020304" pitchFamily="18" charset="0"/>
              </a:rPr>
              <a:t>2019.gada izlaiduma klasei</a:t>
            </a:r>
            <a:r>
              <a:rPr lang="lv-LV" sz="2000" dirty="0">
                <a:solidFill>
                  <a:schemeClr val="accent1">
                    <a:lumMod val="75000"/>
                  </a:schemeClr>
                </a:solidFill>
                <a:latin typeface="Times New Roman" panose="02020603050405020304" pitchFamily="18" charset="0"/>
                <a:cs typeface="Times New Roman" panose="02020603050405020304" pitchFamily="18" charset="0"/>
              </a:rPr>
              <a:t>.</a:t>
            </a:r>
          </a:p>
        </p:txBody>
      </p:sp>
      <p:pic>
        <p:nvPicPr>
          <p:cNvPr id="7" name="Attēls 6"/>
          <p:cNvPicPr>
            <a:picLocks noChangeAspect="1"/>
          </p:cNvPicPr>
          <p:nvPr/>
        </p:nvPicPr>
        <p:blipFill>
          <a:blip r:embed="rId2"/>
          <a:stretch>
            <a:fillRect/>
          </a:stretch>
        </p:blipFill>
        <p:spPr>
          <a:xfrm>
            <a:off x="1750977" y="3500429"/>
            <a:ext cx="3509791" cy="2343909"/>
          </a:xfrm>
          <a:prstGeom prst="rect">
            <a:avLst/>
          </a:prstGeom>
        </p:spPr>
      </p:pic>
      <p:pic>
        <p:nvPicPr>
          <p:cNvPr id="2" name="Attēls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2260" y="1472539"/>
            <a:ext cx="5138057" cy="3853543"/>
          </a:xfrm>
          <a:prstGeom prst="rect">
            <a:avLst/>
          </a:prstGeom>
        </p:spPr>
      </p:pic>
    </p:spTree>
    <p:extLst>
      <p:ext uri="{BB962C8B-B14F-4D97-AF65-F5344CB8AC3E}">
        <p14:creationId xmlns:p14="http://schemas.microsoft.com/office/powerpoint/2010/main" val="1610558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p:cNvSpPr/>
          <p:nvPr/>
        </p:nvSpPr>
        <p:spPr>
          <a:xfrm>
            <a:off x="831273" y="570016"/>
            <a:ext cx="9939646" cy="4124206"/>
          </a:xfrm>
          <a:prstGeom prst="rect">
            <a:avLst/>
          </a:prstGeom>
        </p:spPr>
        <p:txBody>
          <a:bodyPr wrap="square">
            <a:spAutoFit/>
          </a:bodyPr>
          <a:lstStyle/>
          <a:p>
            <a:r>
              <a:rPr lang="lv-LV" sz="2800" b="1" dirty="0" smtClean="0">
                <a:solidFill>
                  <a:schemeClr val="accent1">
                    <a:lumMod val="75000"/>
                  </a:schemeClr>
                </a:solidFill>
                <a:latin typeface="Times New Roman" panose="02020603050405020304" pitchFamily="18" charset="0"/>
                <a:cs typeface="Times New Roman" panose="02020603050405020304" pitchFamily="18" charset="0"/>
              </a:rPr>
              <a:t>SPORTS</a:t>
            </a:r>
          </a:p>
          <a:p>
            <a:endParaRPr lang="lv-LV" sz="12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lv-LV" sz="2400" dirty="0">
                <a:solidFill>
                  <a:schemeClr val="accent1">
                    <a:lumMod val="75000"/>
                  </a:schemeClr>
                </a:solidFill>
                <a:latin typeface="Times New Roman" panose="02020603050405020304" pitchFamily="18" charset="0"/>
                <a:cs typeface="Times New Roman" panose="02020603050405020304" pitchFamily="18" charset="0"/>
              </a:rPr>
              <a:t>20.decembrī Dagdas vidusskolā notika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Ziemassvētku </a:t>
            </a:r>
            <a:r>
              <a:rPr lang="lv-LV" sz="2400" dirty="0">
                <a:solidFill>
                  <a:schemeClr val="accent1">
                    <a:lumMod val="75000"/>
                  </a:schemeClr>
                </a:solidFill>
                <a:latin typeface="Times New Roman" panose="02020603050405020304" pitchFamily="18" charset="0"/>
                <a:cs typeface="Times New Roman" panose="02020603050405020304" pitchFamily="18" charset="0"/>
              </a:rPr>
              <a:t>kauss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volejbolā, kur mūsu zēni 5 komandu konkurencē ieguva 2.vietu!</a:t>
            </a:r>
          </a:p>
          <a:p>
            <a:pPr algn="just"/>
            <a:endParaRPr lang="lv-LV" sz="220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lv-LV" sz="800" dirty="0" smtClean="0">
              <a:solidFill>
                <a:schemeClr val="accent1">
                  <a:lumMod val="75000"/>
                </a:schemeClr>
              </a:solidFill>
              <a:latin typeface="Times New Roman" panose="02020603050405020304" pitchFamily="18" charset="0"/>
              <a:cs typeface="Times New Roman" panose="02020603050405020304" pitchFamily="18" charset="0"/>
            </a:endParaRPr>
          </a:p>
          <a:p>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24.janvārī </a:t>
            </a:r>
            <a:r>
              <a:rPr lang="lv-LV" sz="2400" dirty="0">
                <a:solidFill>
                  <a:schemeClr val="accent1">
                    <a:lumMod val="75000"/>
                  </a:schemeClr>
                </a:solidFill>
                <a:latin typeface="Times New Roman" panose="02020603050405020304" pitchFamily="18" charset="0"/>
                <a:cs typeface="Times New Roman" panose="02020603050405020304" pitchFamily="18" charset="0"/>
              </a:rPr>
              <a:t>Ezernieku vidusskolā </a:t>
            </a:r>
            <a:endParaRPr lang="lv-LV" sz="2400" dirty="0" smtClean="0">
              <a:solidFill>
                <a:schemeClr val="accent1">
                  <a:lumMod val="75000"/>
                </a:schemeClr>
              </a:solidFill>
              <a:latin typeface="Times New Roman" panose="02020603050405020304" pitchFamily="18" charset="0"/>
              <a:cs typeface="Times New Roman" panose="02020603050405020304" pitchFamily="18" charset="0"/>
            </a:endParaRPr>
          </a:p>
          <a:p>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notika Dagdas </a:t>
            </a:r>
            <a:r>
              <a:rPr lang="lv-LV" sz="2400" dirty="0">
                <a:solidFill>
                  <a:schemeClr val="accent1">
                    <a:lumMod val="75000"/>
                  </a:schemeClr>
                </a:solidFill>
                <a:latin typeface="Times New Roman" panose="02020603050405020304" pitchFamily="18" charset="0"/>
                <a:cs typeface="Times New Roman" panose="02020603050405020304" pitchFamily="18" charset="0"/>
              </a:rPr>
              <a:t>novada skolēnu </a:t>
            </a:r>
            <a:endParaRPr lang="lv-LV" sz="2400" dirty="0" smtClean="0">
              <a:solidFill>
                <a:schemeClr val="accent1">
                  <a:lumMod val="75000"/>
                </a:schemeClr>
              </a:solidFill>
              <a:latin typeface="Times New Roman" panose="02020603050405020304" pitchFamily="18" charset="0"/>
              <a:cs typeface="Times New Roman" panose="02020603050405020304" pitchFamily="18" charset="0"/>
            </a:endParaRPr>
          </a:p>
          <a:p>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sacensības </a:t>
            </a:r>
            <a:r>
              <a:rPr lang="lv-LV" sz="2400" dirty="0">
                <a:solidFill>
                  <a:schemeClr val="accent1">
                    <a:lumMod val="75000"/>
                  </a:schemeClr>
                </a:solidFill>
                <a:latin typeface="Times New Roman" panose="02020603050405020304" pitchFamily="18" charset="0"/>
                <a:cs typeface="Times New Roman" panose="02020603050405020304" pitchFamily="18" charset="0"/>
              </a:rPr>
              <a:t>telpu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futbolā </a:t>
            </a:r>
            <a:r>
              <a:rPr lang="lv-LV" sz="2400" dirty="0">
                <a:solidFill>
                  <a:schemeClr val="accent1">
                    <a:lumMod val="75000"/>
                  </a:schemeClr>
                </a:solidFill>
                <a:latin typeface="Times New Roman" panose="02020603050405020304" pitchFamily="18" charset="0"/>
                <a:cs typeface="Times New Roman" panose="02020603050405020304" pitchFamily="18" charset="0"/>
              </a:rPr>
              <a:t>7.-</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9.klasēm.</a:t>
            </a:r>
          </a:p>
          <a:p>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Kopā </a:t>
            </a:r>
            <a:r>
              <a:rPr lang="lv-LV" sz="2400" dirty="0">
                <a:solidFill>
                  <a:schemeClr val="accent1">
                    <a:lumMod val="75000"/>
                  </a:schemeClr>
                </a:solidFill>
                <a:latin typeface="Times New Roman" panose="02020603050405020304" pitchFamily="18" charset="0"/>
                <a:cs typeface="Times New Roman" panose="02020603050405020304" pitchFamily="18" charset="0"/>
              </a:rPr>
              <a:t>pieteicās </a:t>
            </a:r>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4 komandas.</a:t>
            </a:r>
          </a:p>
          <a:p>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Ezernieku vidusskolas komanda </a:t>
            </a:r>
          </a:p>
          <a:p>
            <a:r>
              <a:rPr lang="lv-LV" sz="2400" dirty="0" smtClean="0">
                <a:solidFill>
                  <a:schemeClr val="accent1">
                    <a:lumMod val="75000"/>
                  </a:schemeClr>
                </a:solidFill>
                <a:latin typeface="Times New Roman" panose="02020603050405020304" pitchFamily="18" charset="0"/>
                <a:cs typeface="Times New Roman" panose="02020603050405020304" pitchFamily="18" charset="0"/>
              </a:rPr>
              <a:t>ieguva 3.vietu.</a:t>
            </a:r>
            <a:endParaRPr lang="lv-LV" sz="2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Attēls 5"/>
          <p:cNvPicPr>
            <a:picLocks noChangeAspect="1"/>
          </p:cNvPicPr>
          <p:nvPr/>
        </p:nvPicPr>
        <p:blipFill>
          <a:blip r:embed="rId2"/>
          <a:stretch>
            <a:fillRect/>
          </a:stretch>
        </p:blipFill>
        <p:spPr>
          <a:xfrm>
            <a:off x="5581403" y="2292582"/>
            <a:ext cx="6040582" cy="3124995"/>
          </a:xfrm>
          <a:prstGeom prst="rect">
            <a:avLst/>
          </a:prstGeom>
        </p:spPr>
      </p:pic>
    </p:spTree>
    <p:extLst>
      <p:ext uri="{BB962C8B-B14F-4D97-AF65-F5344CB8AC3E}">
        <p14:creationId xmlns:p14="http://schemas.microsoft.com/office/powerpoint/2010/main" val="12947558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ālis">
  <a:themeElements>
    <a:clrScheme name="Integrāl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ālis">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ālis">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445</TotalTime>
  <Words>1121</Words>
  <Application>Microsoft Office PowerPoint</Application>
  <PresentationFormat>Platekrāna</PresentationFormat>
  <Paragraphs>117</Paragraphs>
  <Slides>20</Slides>
  <Notes>0</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20</vt:i4>
      </vt:variant>
    </vt:vector>
  </HeadingPairs>
  <TitlesOfParts>
    <vt:vector size="27" baseType="lpstr">
      <vt:lpstr>Arial</vt:lpstr>
      <vt:lpstr>Calibri</vt:lpstr>
      <vt:lpstr>Times New Roman</vt:lpstr>
      <vt:lpstr>Tw Cen MT</vt:lpstr>
      <vt:lpstr>Tw Cen MT Condensed</vt:lpstr>
      <vt:lpstr>Wingdings 3</vt:lpstr>
      <vt:lpstr>Integrālis</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Svetlana</dc:creator>
  <cp:lastModifiedBy>Svetlana</cp:lastModifiedBy>
  <cp:revision>40</cp:revision>
  <dcterms:created xsi:type="dcterms:W3CDTF">2019-03-11T11:16:34Z</dcterms:created>
  <dcterms:modified xsi:type="dcterms:W3CDTF">2019-03-18T14:05:57Z</dcterms:modified>
</cp:coreProperties>
</file>