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8" r:id="rId2"/>
  </p:sldMasterIdLst>
  <p:handoutMasterIdLst>
    <p:handoutMasterId r:id="rId23"/>
  </p:handoutMasterIdLst>
  <p:sldIdLst>
    <p:sldId id="257" r:id="rId3"/>
    <p:sldId id="260" r:id="rId4"/>
    <p:sldId id="265" r:id="rId5"/>
    <p:sldId id="264" r:id="rId6"/>
    <p:sldId id="261" r:id="rId7"/>
    <p:sldId id="266" r:id="rId8"/>
    <p:sldId id="267" r:id="rId9"/>
    <p:sldId id="259" r:id="rId10"/>
    <p:sldId id="272" r:id="rId11"/>
    <p:sldId id="271" r:id="rId12"/>
    <p:sldId id="268" r:id="rId13"/>
    <p:sldId id="269" r:id="rId14"/>
    <p:sldId id="270" r:id="rId15"/>
    <p:sldId id="273" r:id="rId16"/>
    <p:sldId id="274" r:id="rId17"/>
    <p:sldId id="275" r:id="rId18"/>
    <p:sldId id="277" r:id="rId19"/>
    <p:sldId id="278" r:id="rId20"/>
    <p:sldId id="279" r:id="rId21"/>
    <p:sldId id="263"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Red Hat Text" panose="020B0604020202020204" charset="-70"/>
      <p:regular r:id="rId28"/>
      <p:bold r:id="rId29"/>
      <p:italic r:id="rId30"/>
      <p:boldItalic r:id="rId31"/>
    </p:embeddedFont>
  </p:embeddedFontLst>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223"/>
    <a:srgbClr val="FF9E18"/>
    <a:srgbClr val="F5333F"/>
    <a:srgbClr val="CF3339"/>
    <a:srgbClr val="694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showGuides="1">
      <p:cViewPr varScale="1">
        <p:scale>
          <a:sx n="42" d="100"/>
          <a:sy n="42" d="100"/>
        </p:scale>
        <p:origin x="336" y="42"/>
      </p:cViewPr>
      <p:guideLst>
        <p:guide orient="horz" pos="2160"/>
        <p:guide pos="3840"/>
      </p:guideLst>
    </p:cSldViewPr>
  </p:slideViewPr>
  <p:notesTextViewPr>
    <p:cViewPr>
      <p:scale>
        <a:sx n="1" d="1"/>
        <a:sy n="1" d="1"/>
      </p:scale>
      <p:origin x="0" y="0"/>
    </p:cViewPr>
  </p:notesTextViewPr>
  <p:notesViewPr>
    <p:cSldViewPr snapToGrid="0" showGuides="1">
      <p:cViewPr varScale="1">
        <p:scale>
          <a:sx n="121" d="100"/>
          <a:sy n="121" d="100"/>
        </p:scale>
        <p:origin x="40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47EEA3-B653-42C3-B699-0312CE77D46D}" type="slidenum">
              <a:rPr lang="lv-LV" smtClean="0"/>
              <a:t>‹#›</a:t>
            </a:fld>
            <a:endParaRPr lang="lv-LV"/>
          </a:p>
        </p:txBody>
      </p:sp>
    </p:spTree>
    <p:extLst>
      <p:ext uri="{BB962C8B-B14F-4D97-AF65-F5344CB8AC3E}">
        <p14:creationId xmlns:p14="http://schemas.microsoft.com/office/powerpoint/2010/main" val="5440780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_Ievad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15572" y="898843"/>
            <a:ext cx="5276428" cy="2387600"/>
          </a:xfrm>
        </p:spPr>
        <p:txBody>
          <a:bodyPr anchor="ctr">
            <a:normAutofit/>
          </a:bodyPr>
          <a:lstStyle>
            <a:lvl1pPr algn="ctr">
              <a:defRPr sz="4800">
                <a:solidFill>
                  <a:schemeClr val="bg1"/>
                </a:solidFill>
              </a:defRPr>
            </a:lvl1pPr>
          </a:lstStyle>
          <a:p>
            <a:r>
              <a:rPr lang="en-US" dirty="0" smtClean="0"/>
              <a:t>Click to edit Master subtitle style</a:t>
            </a:r>
          </a:p>
        </p:txBody>
      </p:sp>
      <p:sp>
        <p:nvSpPr>
          <p:cNvPr id="3" name="Subtitle 2"/>
          <p:cNvSpPr>
            <a:spLocks noGrp="1"/>
          </p:cNvSpPr>
          <p:nvPr>
            <p:ph type="subTitle" idx="1"/>
          </p:nvPr>
        </p:nvSpPr>
        <p:spPr>
          <a:xfrm>
            <a:off x="6915572" y="3378518"/>
            <a:ext cx="5276428" cy="42809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lv-LV" dirty="0"/>
          </a:p>
        </p:txBody>
      </p:sp>
    </p:spTree>
    <p:extLst>
      <p:ext uri="{BB962C8B-B14F-4D97-AF65-F5344CB8AC3E}">
        <p14:creationId xmlns:p14="http://schemas.microsoft.com/office/powerpoint/2010/main" val="360051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3_Teksta_lauks_2_kolon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372000" y="1825625"/>
            <a:ext cx="5647800" cy="342370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Content Placeholder 3"/>
          <p:cNvSpPr>
            <a:spLocks noGrp="1"/>
          </p:cNvSpPr>
          <p:nvPr>
            <p:ph sz="half" idx="2"/>
          </p:nvPr>
        </p:nvSpPr>
        <p:spPr>
          <a:xfrm>
            <a:off x="6172200" y="1825625"/>
            <a:ext cx="5647800" cy="3423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344188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4_Tektsa_lauks_2_kolonnas_ar_apakšvirsrakstiem">
    <p:spTree>
      <p:nvGrpSpPr>
        <p:cNvPr id="1" name=""/>
        <p:cNvGrpSpPr/>
        <p:nvPr/>
      </p:nvGrpSpPr>
      <p:grpSpPr>
        <a:xfrm>
          <a:off x="0" y="0"/>
          <a:ext cx="0" cy="0"/>
          <a:chOff x="0" y="0"/>
          <a:chExt cx="0" cy="0"/>
        </a:xfrm>
      </p:grpSpPr>
      <p:sp>
        <p:nvSpPr>
          <p:cNvPr id="2" name="Title 1"/>
          <p:cNvSpPr>
            <a:spLocks noGrp="1"/>
          </p:cNvSpPr>
          <p:nvPr>
            <p:ph type="title"/>
          </p:nvPr>
        </p:nvSpPr>
        <p:spPr>
          <a:xfrm>
            <a:off x="372000" y="365125"/>
            <a:ext cx="114480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372000" y="1690687"/>
            <a:ext cx="5625575" cy="814387"/>
          </a:xfrm>
        </p:spPr>
        <p:txBody>
          <a:bodyPr anchor="b">
            <a:normAutofit/>
          </a:bodyPr>
          <a:lstStyle>
            <a:lvl1pPr marL="0" indent="0">
              <a:buNone/>
              <a:defRPr sz="2800" b="1">
                <a:solidFill>
                  <a:srgbClr val="FF9E1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372000" y="2505075"/>
            <a:ext cx="5625575" cy="274425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5" name="Text Placeholder 4"/>
          <p:cNvSpPr>
            <a:spLocks noGrp="1"/>
          </p:cNvSpPr>
          <p:nvPr>
            <p:ph type="body" sz="quarter" idx="3"/>
          </p:nvPr>
        </p:nvSpPr>
        <p:spPr>
          <a:xfrm>
            <a:off x="6172200" y="1690687"/>
            <a:ext cx="5647800" cy="814387"/>
          </a:xfrm>
        </p:spPr>
        <p:txBody>
          <a:bodyPr anchor="b">
            <a:normAutofit/>
          </a:bodyPr>
          <a:lstStyle>
            <a:lvl1pPr marL="0" indent="0">
              <a:buNone/>
              <a:defRPr sz="2800" b="1">
                <a:solidFill>
                  <a:srgbClr val="FF9E1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647800" cy="274425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1100486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05_Tukšs_slaid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43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02_Nodalas virsraks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0040" y="3311527"/>
            <a:ext cx="8278707" cy="1693968"/>
          </a:xfrm>
        </p:spPr>
        <p:txBody>
          <a:bodyPr anchor="t">
            <a:noAutofit/>
          </a:bodyPr>
          <a:lstStyle>
            <a:lvl1pPr>
              <a:defRPr sz="6000" b="1">
                <a:solidFill>
                  <a:schemeClr val="bg1"/>
                </a:solidFill>
              </a:defRPr>
            </a:lvl1pPr>
          </a:lstStyle>
          <a:p>
            <a:r>
              <a:rPr lang="en-US" dirty="0" smtClean="0"/>
              <a:t>Click to edit master title style</a:t>
            </a:r>
            <a:endParaRPr lang="lv-LV" dirty="0"/>
          </a:p>
        </p:txBody>
      </p:sp>
    </p:spTree>
    <p:extLst>
      <p:ext uri="{BB962C8B-B14F-4D97-AF65-F5344CB8AC3E}">
        <p14:creationId xmlns:p14="http://schemas.microsoft.com/office/powerpoint/2010/main" val="270001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3_Teksta_lau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427125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eksta_lauks_2_kolon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372000" y="1825625"/>
            <a:ext cx="5647800" cy="342370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Content Placeholder 3"/>
          <p:cNvSpPr>
            <a:spLocks noGrp="1"/>
          </p:cNvSpPr>
          <p:nvPr>
            <p:ph sz="half" idx="2"/>
          </p:nvPr>
        </p:nvSpPr>
        <p:spPr>
          <a:xfrm>
            <a:off x="6172200" y="1825625"/>
            <a:ext cx="5647800" cy="3423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52724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ektsa_lauks_2_kolonnas_ar_apakšvirsrakstiem">
    <p:spTree>
      <p:nvGrpSpPr>
        <p:cNvPr id="1" name=""/>
        <p:cNvGrpSpPr/>
        <p:nvPr/>
      </p:nvGrpSpPr>
      <p:grpSpPr>
        <a:xfrm>
          <a:off x="0" y="0"/>
          <a:ext cx="0" cy="0"/>
          <a:chOff x="0" y="0"/>
          <a:chExt cx="0" cy="0"/>
        </a:xfrm>
      </p:grpSpPr>
      <p:sp>
        <p:nvSpPr>
          <p:cNvPr id="2" name="Title 1"/>
          <p:cNvSpPr>
            <a:spLocks noGrp="1"/>
          </p:cNvSpPr>
          <p:nvPr>
            <p:ph type="title"/>
          </p:nvPr>
        </p:nvSpPr>
        <p:spPr>
          <a:xfrm>
            <a:off x="372000" y="365125"/>
            <a:ext cx="114480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372000" y="1690687"/>
            <a:ext cx="5625575" cy="814387"/>
          </a:xfrm>
        </p:spPr>
        <p:txBody>
          <a:bodyPr anchor="b">
            <a:normAutofit/>
          </a:bodyPr>
          <a:lstStyle>
            <a:lvl1pPr marL="0" indent="0">
              <a:buNone/>
              <a:defRPr sz="2800" b="1">
                <a:solidFill>
                  <a:srgbClr val="F4B2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372000" y="2505075"/>
            <a:ext cx="5625575" cy="274425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5" name="Text Placeholder 4"/>
          <p:cNvSpPr>
            <a:spLocks noGrp="1"/>
          </p:cNvSpPr>
          <p:nvPr>
            <p:ph type="body" sz="quarter" idx="3"/>
          </p:nvPr>
        </p:nvSpPr>
        <p:spPr>
          <a:xfrm>
            <a:off x="6172200" y="1690687"/>
            <a:ext cx="5647800" cy="814387"/>
          </a:xfrm>
        </p:spPr>
        <p:txBody>
          <a:bodyPr anchor="b">
            <a:normAutofit/>
          </a:bodyPr>
          <a:lstStyle>
            <a:lvl1pPr marL="0" indent="0">
              <a:buNone/>
              <a:defRPr sz="2800" b="1">
                <a:solidFill>
                  <a:srgbClr val="F4B2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647800" cy="274425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162681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06_Tukšs_slaid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91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Paldies_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15572" y="1855898"/>
            <a:ext cx="5276428" cy="2387600"/>
          </a:xfrm>
        </p:spPr>
        <p:txBody>
          <a:bodyPr anchor="ctr">
            <a:normAutofit/>
          </a:bodyPr>
          <a:lstStyle>
            <a:lvl1pPr algn="ctr">
              <a:defRPr sz="4800">
                <a:solidFill>
                  <a:schemeClr val="bg1"/>
                </a:solidFill>
              </a:defRPr>
            </a:lvl1pPr>
          </a:lstStyle>
          <a:p>
            <a:r>
              <a:rPr lang="en-US" dirty="0" smtClean="0"/>
              <a:t>Click to edit Master subtitle style</a:t>
            </a:r>
          </a:p>
        </p:txBody>
      </p:sp>
    </p:spTree>
    <p:extLst>
      <p:ext uri="{BB962C8B-B14F-4D97-AF65-F5344CB8AC3E}">
        <p14:creationId xmlns:p14="http://schemas.microsoft.com/office/powerpoint/2010/main" val="111717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01_Nodalas virsraks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0040" y="3311527"/>
            <a:ext cx="8278707" cy="1693968"/>
          </a:xfrm>
        </p:spPr>
        <p:txBody>
          <a:bodyPr anchor="t">
            <a:noAutofit/>
          </a:bodyPr>
          <a:lstStyle>
            <a:lvl1pPr>
              <a:defRPr sz="6000" b="1">
                <a:solidFill>
                  <a:srgbClr val="69488E"/>
                </a:solidFill>
              </a:defRPr>
            </a:lvl1pPr>
          </a:lstStyle>
          <a:p>
            <a:r>
              <a:rPr lang="en-US" dirty="0" smtClean="0"/>
              <a:t>Click to edit master title style</a:t>
            </a:r>
            <a:endParaRPr lang="lv-LV" dirty="0"/>
          </a:p>
        </p:txBody>
      </p:sp>
    </p:spTree>
    <p:extLst>
      <p:ext uri="{BB962C8B-B14F-4D97-AF65-F5344CB8AC3E}">
        <p14:creationId xmlns:p14="http://schemas.microsoft.com/office/powerpoint/2010/main" val="206272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02_Teksta_lau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332511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000" y="365125"/>
            <a:ext cx="11448000" cy="1325563"/>
          </a:xfrm>
          <a:prstGeom prst="rect">
            <a:avLst/>
          </a:prstGeom>
        </p:spPr>
        <p:txBody>
          <a:bodyPr vert="horz" lIns="91440" tIns="45720" rIns="91440" bIns="45720" rtlCol="0" anchor="ctr">
            <a:normAutofit/>
          </a:bodyPr>
          <a:lstStyle/>
          <a:p>
            <a:r>
              <a:rPr lang="en-US" dirty="0" smtClean="0"/>
              <a:t>Click to edit Master title style</a:t>
            </a:r>
            <a:endParaRPr lang="lv-LV" dirty="0"/>
          </a:p>
        </p:txBody>
      </p:sp>
      <p:sp>
        <p:nvSpPr>
          <p:cNvPr id="3" name="Text Placeholder 2"/>
          <p:cNvSpPr>
            <a:spLocks noGrp="1"/>
          </p:cNvSpPr>
          <p:nvPr>
            <p:ph type="body" idx="1"/>
          </p:nvPr>
        </p:nvSpPr>
        <p:spPr>
          <a:xfrm>
            <a:off x="372000" y="1825625"/>
            <a:ext cx="11448000" cy="342370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233249017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4" r:id="rId4"/>
    <p:sldLayoutId id="2147483665" r:id="rId5"/>
    <p:sldLayoutId id="2147483667" r:id="rId6"/>
    <p:sldLayoutId id="2147483675" r:id="rId7"/>
  </p:sldLayoutIdLst>
  <p:txStyles>
    <p:titleStyle>
      <a:lvl1pPr algn="l" defTabSz="914400" rtl="0" eaLnBrk="1" latinLnBrk="0" hangingPunct="1">
        <a:lnSpc>
          <a:spcPct val="90000"/>
        </a:lnSpc>
        <a:spcBef>
          <a:spcPct val="0"/>
        </a:spcBef>
        <a:buNone/>
        <a:defRPr sz="4400" b="1" kern="1200">
          <a:solidFill>
            <a:srgbClr val="F4B22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5333F"/>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F5333F"/>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F5333F"/>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F5333F"/>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F5333F"/>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000" y="365125"/>
            <a:ext cx="11448000" cy="1325563"/>
          </a:xfrm>
          <a:prstGeom prst="rect">
            <a:avLst/>
          </a:prstGeom>
        </p:spPr>
        <p:txBody>
          <a:bodyPr vert="horz" lIns="91440" tIns="45720" rIns="91440" bIns="45720" rtlCol="0" anchor="ctr">
            <a:normAutofit/>
          </a:bodyPr>
          <a:lstStyle/>
          <a:p>
            <a:r>
              <a:rPr lang="en-US" dirty="0" smtClean="0"/>
              <a:t>Click to edit Master title style</a:t>
            </a:r>
            <a:endParaRPr lang="lv-LV" dirty="0"/>
          </a:p>
        </p:txBody>
      </p:sp>
      <p:sp>
        <p:nvSpPr>
          <p:cNvPr id="3" name="Text Placeholder 2"/>
          <p:cNvSpPr>
            <a:spLocks noGrp="1"/>
          </p:cNvSpPr>
          <p:nvPr>
            <p:ph type="body" idx="1"/>
          </p:nvPr>
        </p:nvSpPr>
        <p:spPr>
          <a:xfrm>
            <a:off x="372000" y="1825625"/>
            <a:ext cx="11448000" cy="342370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26076081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l" defTabSz="914400" rtl="0" eaLnBrk="1" latinLnBrk="0" hangingPunct="1">
        <a:lnSpc>
          <a:spcPct val="90000"/>
        </a:lnSpc>
        <a:spcBef>
          <a:spcPct val="0"/>
        </a:spcBef>
        <a:buNone/>
        <a:defRPr sz="4400" b="1" kern="1200">
          <a:solidFill>
            <a:srgbClr val="69488E"/>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5333F"/>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5333F"/>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5333F"/>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5333F"/>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5333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9712" y="786384"/>
            <a:ext cx="5352288" cy="2496313"/>
          </a:xfrm>
        </p:spPr>
        <p:txBody>
          <a:bodyPr>
            <a:normAutofit fontScale="90000"/>
          </a:bodyPr>
          <a:lstStyle/>
          <a:p>
            <a:r>
              <a:rPr lang="lv-LV" dirty="0" smtClean="0"/>
              <a:t>Karjeras nedēļa Dagdas vidusskolā</a:t>
            </a:r>
            <a:br>
              <a:rPr lang="lv-LV" dirty="0" smtClean="0"/>
            </a:br>
            <a:endParaRPr lang="lv-LV" dirty="0"/>
          </a:p>
        </p:txBody>
      </p:sp>
      <p:sp>
        <p:nvSpPr>
          <p:cNvPr id="3" name="Subtitle 2"/>
          <p:cNvSpPr>
            <a:spLocks noGrp="1"/>
          </p:cNvSpPr>
          <p:nvPr>
            <p:ph type="subTitle" idx="1"/>
          </p:nvPr>
        </p:nvSpPr>
        <p:spPr/>
        <p:txBody>
          <a:bodyPr/>
          <a:lstStyle/>
          <a:p>
            <a:r>
              <a:rPr lang="lv-LV" dirty="0" smtClean="0"/>
              <a:t>11.10.2021.-15.10.2021.</a:t>
            </a:r>
            <a:endParaRPr lang="lv-LV" dirty="0"/>
          </a:p>
        </p:txBody>
      </p:sp>
    </p:spTree>
    <p:extLst>
      <p:ext uri="{BB962C8B-B14F-4D97-AF65-F5344CB8AC3E}">
        <p14:creationId xmlns:p14="http://schemas.microsoft.com/office/powerpoint/2010/main" val="1458284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00" y="100585"/>
            <a:ext cx="11448000" cy="868679"/>
          </a:xfrm>
        </p:spPr>
        <p:txBody>
          <a:bodyPr>
            <a:normAutofit/>
          </a:bodyPr>
          <a:lstStyle/>
          <a:p>
            <a:pPr algn="ctr"/>
            <a:r>
              <a:rPr lang="lv-LV" sz="4000" dirty="0" smtClean="0"/>
              <a:t>3.a klase </a:t>
            </a:r>
            <a:r>
              <a:rPr lang="lv-LV" sz="2000" dirty="0" smtClean="0"/>
              <a:t>(Klases audz. Ilze </a:t>
            </a:r>
            <a:r>
              <a:rPr lang="lv-LV" sz="2000" dirty="0" err="1" smtClean="0"/>
              <a:t>Tukiša</a:t>
            </a:r>
            <a:r>
              <a:rPr lang="lv-LV" sz="2000" dirty="0" smtClean="0"/>
              <a:t>)</a:t>
            </a:r>
            <a:endParaRPr lang="lv-LV" sz="4000" dirty="0"/>
          </a:p>
        </p:txBody>
      </p:sp>
      <p:sp>
        <p:nvSpPr>
          <p:cNvPr id="8" name="Content Placeholder 7"/>
          <p:cNvSpPr>
            <a:spLocks noGrp="1"/>
          </p:cNvSpPr>
          <p:nvPr>
            <p:ph idx="1"/>
          </p:nvPr>
        </p:nvSpPr>
        <p:spPr>
          <a:xfrm>
            <a:off x="841248" y="896112"/>
            <a:ext cx="10396728" cy="4846320"/>
          </a:xfrm>
        </p:spPr>
        <p:txBody>
          <a:bodyPr>
            <a:noAutofit/>
          </a:bodyPr>
          <a:lstStyle/>
          <a:p>
            <a:r>
              <a:rPr lang="lv-LV" sz="3600" dirty="0" smtClean="0"/>
              <a:t>Notika klases stunda «Neatliekamās medicīniskās palīdzības dienests»</a:t>
            </a:r>
          </a:p>
          <a:p>
            <a:r>
              <a:rPr lang="lv-LV" sz="3600" dirty="0" smtClean="0"/>
              <a:t>Attālināti pie bērniem viesojās NMPD mediķe Ginta Baldiņa. Mediķe iepazīstināja ar NMPD darbu, aprīkojumu, speciālo apģērbu, ikdienu. Stāstīja, kā iegūt izglītību. Daudz runāja par drošību un sevis pasargāšanu no negadījumiem. Bērni aktīvi iesaistījās sarunā un uzdeva daudz jautājumu.</a:t>
            </a:r>
            <a:endParaRPr lang="lv-LV" sz="3600" dirty="0"/>
          </a:p>
        </p:txBody>
      </p:sp>
    </p:spTree>
    <p:extLst>
      <p:ext uri="{BB962C8B-B14F-4D97-AF65-F5344CB8AC3E}">
        <p14:creationId xmlns:p14="http://schemas.microsoft.com/office/powerpoint/2010/main" val="3043968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00" y="100585"/>
            <a:ext cx="11448000" cy="868679"/>
          </a:xfrm>
        </p:spPr>
        <p:txBody>
          <a:bodyPr>
            <a:normAutofit/>
          </a:bodyPr>
          <a:lstStyle/>
          <a:p>
            <a:pPr algn="ctr"/>
            <a:r>
              <a:rPr lang="lv-LV" sz="4000" dirty="0"/>
              <a:t>3.a klase </a:t>
            </a:r>
            <a:r>
              <a:rPr lang="lv-LV" sz="2000" dirty="0"/>
              <a:t>(Klases audz. Ilze </a:t>
            </a:r>
            <a:r>
              <a:rPr lang="lv-LV" sz="2000" dirty="0" err="1"/>
              <a:t>Tukiša</a:t>
            </a:r>
            <a:r>
              <a:rPr lang="lv-LV" sz="2000" dirty="0"/>
              <a:t>)</a:t>
            </a:r>
          </a:p>
        </p:txBody>
      </p:sp>
      <p:pic>
        <p:nvPicPr>
          <p:cNvPr id="2" name="Satura vietturis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848" y="969264"/>
            <a:ext cx="9404308" cy="5395722"/>
          </a:xfrm>
        </p:spPr>
      </p:pic>
    </p:spTree>
    <p:extLst>
      <p:ext uri="{BB962C8B-B14F-4D97-AF65-F5344CB8AC3E}">
        <p14:creationId xmlns:p14="http://schemas.microsoft.com/office/powerpoint/2010/main" val="2328929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00" y="100585"/>
            <a:ext cx="11448000" cy="868679"/>
          </a:xfrm>
        </p:spPr>
        <p:txBody>
          <a:bodyPr>
            <a:normAutofit/>
          </a:bodyPr>
          <a:lstStyle/>
          <a:p>
            <a:pPr algn="ctr"/>
            <a:r>
              <a:rPr lang="lv-LV" sz="4000" dirty="0"/>
              <a:t>3.b </a:t>
            </a:r>
            <a:r>
              <a:rPr lang="lv-LV" sz="4000" dirty="0" smtClean="0"/>
              <a:t>klase </a:t>
            </a:r>
            <a:r>
              <a:rPr lang="lv-LV" sz="2000" dirty="0" smtClean="0"/>
              <a:t>(</a:t>
            </a:r>
            <a:r>
              <a:rPr lang="lv-LV" sz="2000" dirty="0"/>
              <a:t>Klases audz. </a:t>
            </a:r>
            <a:r>
              <a:rPr lang="lv-LV" sz="2000" dirty="0" smtClean="0"/>
              <a:t>Aija </a:t>
            </a:r>
            <a:r>
              <a:rPr lang="lv-LV" sz="2000" dirty="0" err="1" smtClean="0"/>
              <a:t>Utkina</a:t>
            </a:r>
            <a:r>
              <a:rPr lang="lv-LV" sz="2000" dirty="0" smtClean="0"/>
              <a:t>) </a:t>
            </a:r>
            <a:endParaRPr lang="lv-LV" sz="2000" dirty="0"/>
          </a:p>
        </p:txBody>
      </p:sp>
      <p:sp>
        <p:nvSpPr>
          <p:cNvPr id="3" name="Satura vietturis 2"/>
          <p:cNvSpPr>
            <a:spLocks noGrp="1"/>
          </p:cNvSpPr>
          <p:nvPr>
            <p:ph idx="1"/>
          </p:nvPr>
        </p:nvSpPr>
        <p:spPr>
          <a:xfrm>
            <a:off x="372000" y="886969"/>
            <a:ext cx="11448000" cy="1865376"/>
          </a:xfrm>
        </p:spPr>
        <p:txBody>
          <a:bodyPr>
            <a:normAutofit/>
          </a:bodyPr>
          <a:lstStyle/>
          <a:p>
            <a:r>
              <a:rPr lang="lv-LV" sz="4000" dirty="0" smtClean="0"/>
              <a:t>Vizuālās mākslas stundās iepazinās ar profesijām, kas saistītas ar mākslu: gleznotājs, dizaineris, tēlnieks, ilustrators, aktieris.</a:t>
            </a:r>
          </a:p>
          <a:p>
            <a:endParaRPr lang="lv-LV" sz="4000" dirty="0"/>
          </a:p>
          <a:p>
            <a:pPr marL="0" indent="0">
              <a:buNone/>
            </a:pPr>
            <a:endParaRPr lang="lv-LV" sz="4000" dirty="0"/>
          </a:p>
        </p:txBody>
      </p:sp>
      <p:pic>
        <p:nvPicPr>
          <p:cNvPr id="4" name="Attēl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0012" y="2571497"/>
            <a:ext cx="3144012" cy="4192016"/>
          </a:xfrm>
          <a:prstGeom prst="rect">
            <a:avLst/>
          </a:prstGeom>
        </p:spPr>
      </p:pic>
      <p:pic>
        <p:nvPicPr>
          <p:cNvPr id="5" name="Attēl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180" y="2571497"/>
            <a:ext cx="3144012" cy="4192016"/>
          </a:xfrm>
          <a:prstGeom prst="rect">
            <a:avLst/>
          </a:prstGeom>
        </p:spPr>
      </p:pic>
    </p:spTree>
    <p:extLst>
      <p:ext uri="{BB962C8B-B14F-4D97-AF65-F5344CB8AC3E}">
        <p14:creationId xmlns:p14="http://schemas.microsoft.com/office/powerpoint/2010/main" val="2154697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00" y="100585"/>
            <a:ext cx="11448000" cy="868679"/>
          </a:xfrm>
        </p:spPr>
        <p:txBody>
          <a:bodyPr>
            <a:normAutofit/>
          </a:bodyPr>
          <a:lstStyle/>
          <a:p>
            <a:pPr algn="ctr"/>
            <a:r>
              <a:rPr lang="lv-LV" sz="4000" dirty="0" smtClean="0"/>
              <a:t>3.b klase</a:t>
            </a:r>
            <a:endParaRPr lang="lv-LV" sz="4000" dirty="0"/>
          </a:p>
        </p:txBody>
      </p:sp>
      <p:pic>
        <p:nvPicPr>
          <p:cNvPr id="2" name="Satura vietturis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42254" y="1733635"/>
            <a:ext cx="2214348" cy="2952464"/>
          </a:xfrm>
          <a:prstGeom prst="rect">
            <a:avLst/>
          </a:prstGeom>
          <a:ln>
            <a:noFill/>
          </a:ln>
          <a:effectLst>
            <a:outerShdw blurRad="292100" dist="139700" dir="2700000" algn="tl" rotWithShape="0">
              <a:srgbClr val="333333">
                <a:alpha val="65000"/>
              </a:srgbClr>
            </a:outerShdw>
          </a:effectLst>
        </p:spPr>
      </p:pic>
      <p:pic>
        <p:nvPicPr>
          <p:cNvPr id="11" name="Attēls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09675" y="436986"/>
            <a:ext cx="2900685" cy="3867579"/>
          </a:xfrm>
          <a:prstGeom prst="rect">
            <a:avLst/>
          </a:prstGeom>
          <a:ln>
            <a:noFill/>
          </a:ln>
          <a:effectLst>
            <a:outerShdw blurRad="292100" dist="139700" dir="2700000" algn="tl" rotWithShape="0">
              <a:srgbClr val="333333">
                <a:alpha val="65000"/>
              </a:srgbClr>
            </a:outerShdw>
          </a:effectLst>
        </p:spPr>
      </p:pic>
      <p:pic>
        <p:nvPicPr>
          <p:cNvPr id="12" name="Attēls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601308" y="2957815"/>
            <a:ext cx="2514599" cy="4470399"/>
          </a:xfrm>
          <a:prstGeom prst="rect">
            <a:avLst/>
          </a:prstGeom>
          <a:ln>
            <a:noFill/>
          </a:ln>
          <a:effectLst>
            <a:outerShdw blurRad="292100" dist="139700" dir="2700000" algn="tl" rotWithShape="0">
              <a:srgbClr val="333333">
                <a:alpha val="65000"/>
              </a:srgbClr>
            </a:outerShdw>
          </a:effectLst>
        </p:spPr>
      </p:pic>
      <p:pic>
        <p:nvPicPr>
          <p:cNvPr id="13" name="Attēls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128" y="2642690"/>
            <a:ext cx="2423743" cy="3231657"/>
          </a:xfrm>
          <a:prstGeom prst="ellipse">
            <a:avLst/>
          </a:prstGeom>
          <a:ln>
            <a:noFill/>
          </a:ln>
          <a:effectLst>
            <a:softEdge rad="112500"/>
          </a:effectLst>
        </p:spPr>
      </p:pic>
      <p:pic>
        <p:nvPicPr>
          <p:cNvPr id="14" name="Attēls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781" y="2370776"/>
            <a:ext cx="3261264" cy="4348352"/>
          </a:xfrm>
          <a:prstGeom prst="rect">
            <a:avLst/>
          </a:prstGeom>
          <a:ln>
            <a:noFill/>
          </a:ln>
          <a:effectLst>
            <a:softEdge rad="112500"/>
          </a:effectLst>
        </p:spPr>
      </p:pic>
      <p:pic>
        <p:nvPicPr>
          <p:cNvPr id="15" name="Attēls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009830" y="-726202"/>
            <a:ext cx="2263141" cy="4023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2941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00" y="100585"/>
            <a:ext cx="11448000" cy="868679"/>
          </a:xfrm>
        </p:spPr>
        <p:txBody>
          <a:bodyPr>
            <a:normAutofit/>
          </a:bodyPr>
          <a:lstStyle/>
          <a:p>
            <a:pPr algn="ctr"/>
            <a:r>
              <a:rPr lang="lv-LV" sz="4000" dirty="0" smtClean="0"/>
              <a:t>3.b klase</a:t>
            </a:r>
            <a:endParaRPr lang="lv-LV" sz="4000" dirty="0"/>
          </a:p>
        </p:txBody>
      </p:sp>
      <p:pic>
        <p:nvPicPr>
          <p:cNvPr id="4" name="Attēls 3"/>
          <p:cNvPicPr>
            <a:picLocks noChangeAspect="1"/>
          </p:cNvPicPr>
          <p:nvPr/>
        </p:nvPicPr>
        <p:blipFill rotWithShape="1">
          <a:blip r:embed="rId2" cstate="print">
            <a:extLst>
              <a:ext uri="{28A0092B-C50C-407E-A947-70E740481C1C}">
                <a14:useLocalDpi xmlns:a14="http://schemas.microsoft.com/office/drawing/2010/main" val="0"/>
              </a:ext>
            </a:extLst>
          </a:blip>
          <a:srcRect t="25469" b="19573"/>
          <a:stretch/>
        </p:blipFill>
        <p:spPr>
          <a:xfrm>
            <a:off x="2794336" y="1730965"/>
            <a:ext cx="3270347" cy="2396453"/>
          </a:xfrm>
          <a:prstGeom prst="rect">
            <a:avLst/>
          </a:prstGeom>
        </p:spPr>
      </p:pic>
      <p:pic>
        <p:nvPicPr>
          <p:cNvPr id="5" name="Attēls 4"/>
          <p:cNvPicPr>
            <a:picLocks noChangeAspect="1"/>
          </p:cNvPicPr>
          <p:nvPr/>
        </p:nvPicPr>
        <p:blipFill rotWithShape="1">
          <a:blip r:embed="rId3" cstate="print">
            <a:extLst>
              <a:ext uri="{28A0092B-C50C-407E-A947-70E740481C1C}">
                <a14:useLocalDpi xmlns:a14="http://schemas.microsoft.com/office/drawing/2010/main" val="0"/>
              </a:ext>
            </a:extLst>
          </a:blip>
          <a:srcRect b="33005"/>
          <a:stretch/>
        </p:blipFill>
        <p:spPr>
          <a:xfrm>
            <a:off x="5856755" y="969264"/>
            <a:ext cx="3199533" cy="2858043"/>
          </a:xfrm>
          <a:prstGeom prst="rect">
            <a:avLst/>
          </a:prstGeom>
        </p:spPr>
      </p:pic>
      <p:pic>
        <p:nvPicPr>
          <p:cNvPr id="6" name="Attēls 5"/>
          <p:cNvPicPr>
            <a:picLocks noChangeAspect="1"/>
          </p:cNvPicPr>
          <p:nvPr/>
        </p:nvPicPr>
        <p:blipFill rotWithShape="1">
          <a:blip r:embed="rId4" cstate="print">
            <a:extLst>
              <a:ext uri="{28A0092B-C50C-407E-A947-70E740481C1C}">
                <a14:useLocalDpi xmlns:a14="http://schemas.microsoft.com/office/drawing/2010/main" val="0"/>
              </a:ext>
            </a:extLst>
          </a:blip>
          <a:srcRect l="5490" t="21598" b="12067"/>
          <a:stretch/>
        </p:blipFill>
        <p:spPr>
          <a:xfrm>
            <a:off x="9021327" y="1572768"/>
            <a:ext cx="3106642" cy="3017519"/>
          </a:xfrm>
          <a:prstGeom prst="rect">
            <a:avLst/>
          </a:prstGeom>
        </p:spPr>
      </p:pic>
      <p:pic>
        <p:nvPicPr>
          <p:cNvPr id="8" name="Attēls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4940" y="3702765"/>
            <a:ext cx="4131348" cy="3098511"/>
          </a:xfrm>
          <a:prstGeom prst="rect">
            <a:avLst/>
          </a:prstGeom>
        </p:spPr>
      </p:pic>
      <p:pic>
        <p:nvPicPr>
          <p:cNvPr id="9" name="Attēls 8"/>
          <p:cNvPicPr>
            <a:picLocks noChangeAspect="1"/>
          </p:cNvPicPr>
          <p:nvPr/>
        </p:nvPicPr>
        <p:blipFill rotWithShape="1">
          <a:blip r:embed="rId6" cstate="print">
            <a:extLst>
              <a:ext uri="{28A0092B-C50C-407E-A947-70E740481C1C}">
                <a14:useLocalDpi xmlns:a14="http://schemas.microsoft.com/office/drawing/2010/main" val="0"/>
              </a:ext>
            </a:extLst>
          </a:blip>
          <a:srcRect t="20890"/>
          <a:stretch/>
        </p:blipFill>
        <p:spPr>
          <a:xfrm>
            <a:off x="272343" y="1499616"/>
            <a:ext cx="2661364" cy="2807208"/>
          </a:xfrm>
          <a:prstGeom prst="rect">
            <a:avLst/>
          </a:prstGeom>
        </p:spPr>
      </p:pic>
      <p:pic>
        <p:nvPicPr>
          <p:cNvPr id="10" name="Attēls 9"/>
          <p:cNvPicPr>
            <a:picLocks noChangeAspect="1"/>
          </p:cNvPicPr>
          <p:nvPr/>
        </p:nvPicPr>
        <p:blipFill rotWithShape="1">
          <a:blip r:embed="rId7" cstate="print">
            <a:extLst>
              <a:ext uri="{28A0092B-C50C-407E-A947-70E740481C1C}">
                <a14:useLocalDpi xmlns:a14="http://schemas.microsoft.com/office/drawing/2010/main" val="0"/>
              </a:ext>
            </a:extLst>
          </a:blip>
          <a:srcRect t="12583" b="13530"/>
          <a:stretch/>
        </p:blipFill>
        <p:spPr>
          <a:xfrm>
            <a:off x="2298208" y="4050547"/>
            <a:ext cx="2626732" cy="2587752"/>
          </a:xfrm>
          <a:prstGeom prst="rect">
            <a:avLst/>
          </a:prstGeom>
        </p:spPr>
      </p:pic>
      <p:sp>
        <p:nvSpPr>
          <p:cNvPr id="3" name="Satura vietturis 2"/>
          <p:cNvSpPr>
            <a:spLocks noGrp="1"/>
          </p:cNvSpPr>
          <p:nvPr>
            <p:ph idx="1"/>
          </p:nvPr>
        </p:nvSpPr>
        <p:spPr>
          <a:xfrm>
            <a:off x="282787" y="1039969"/>
            <a:ext cx="3858621" cy="532799"/>
          </a:xfrm>
        </p:spPr>
        <p:txBody>
          <a:bodyPr>
            <a:normAutofit/>
          </a:bodyPr>
          <a:lstStyle/>
          <a:p>
            <a:pPr marL="0" indent="0">
              <a:buNone/>
            </a:pPr>
            <a:r>
              <a:rPr lang="lv-LV" sz="2400" dirty="0" smtClean="0"/>
              <a:t>Klases audz. Aija </a:t>
            </a:r>
            <a:r>
              <a:rPr lang="lv-LV" sz="2400" dirty="0" err="1" smtClean="0"/>
              <a:t>Utkina</a:t>
            </a:r>
            <a:endParaRPr lang="lv-LV" sz="2400" dirty="0"/>
          </a:p>
        </p:txBody>
      </p:sp>
    </p:spTree>
    <p:extLst>
      <p:ext uri="{BB962C8B-B14F-4D97-AF65-F5344CB8AC3E}">
        <p14:creationId xmlns:p14="http://schemas.microsoft.com/office/powerpoint/2010/main" val="125721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00" y="100585"/>
            <a:ext cx="11448000" cy="868679"/>
          </a:xfrm>
        </p:spPr>
        <p:txBody>
          <a:bodyPr>
            <a:normAutofit/>
          </a:bodyPr>
          <a:lstStyle/>
          <a:p>
            <a:pPr algn="ctr"/>
            <a:r>
              <a:rPr lang="lv-LV" sz="4000" dirty="0" smtClean="0"/>
              <a:t>4.a klase </a:t>
            </a:r>
            <a:r>
              <a:rPr lang="lv-LV" sz="2000" dirty="0" smtClean="0"/>
              <a:t>(Kl. audz. Sofija </a:t>
            </a:r>
            <a:r>
              <a:rPr lang="lv-LV" sz="2000" dirty="0" err="1" smtClean="0"/>
              <a:t>Voronova</a:t>
            </a:r>
            <a:r>
              <a:rPr lang="lv-LV" sz="2000" dirty="0" smtClean="0"/>
              <a:t>)</a:t>
            </a:r>
            <a:endParaRPr lang="lv-LV" sz="4000" dirty="0"/>
          </a:p>
        </p:txBody>
      </p:sp>
      <p:sp>
        <p:nvSpPr>
          <p:cNvPr id="3" name="Satura vietturis 2"/>
          <p:cNvSpPr>
            <a:spLocks noGrp="1"/>
          </p:cNvSpPr>
          <p:nvPr>
            <p:ph idx="1"/>
          </p:nvPr>
        </p:nvSpPr>
        <p:spPr>
          <a:xfrm>
            <a:off x="282787" y="1039969"/>
            <a:ext cx="11275229" cy="4016663"/>
          </a:xfrm>
        </p:spPr>
        <p:txBody>
          <a:bodyPr>
            <a:normAutofit/>
          </a:bodyPr>
          <a:lstStyle/>
          <a:p>
            <a:r>
              <a:rPr lang="lv-LV" sz="2400" dirty="0" smtClean="0"/>
              <a:t>Stundās runāja par tēmu «Kādas prasmes jauniešos mūsdienās meklē darba devēji»</a:t>
            </a:r>
          </a:p>
          <a:p>
            <a:r>
              <a:rPr lang="lv-LV" sz="2400" dirty="0" smtClean="0"/>
              <a:t>Skatījās filmu «Zaļais </a:t>
            </a:r>
            <a:r>
              <a:rPr lang="lv-LV" sz="2400" dirty="0" err="1" smtClean="0"/>
              <a:t>pilars</a:t>
            </a:r>
            <a:r>
              <a:rPr lang="lv-LV" sz="2400" dirty="0" smtClean="0"/>
              <a:t> 5» </a:t>
            </a:r>
            <a:r>
              <a:rPr lang="lv-LV" sz="2400" dirty="0" err="1" smtClean="0"/>
              <a:t>You</a:t>
            </a:r>
            <a:r>
              <a:rPr lang="lv-LV" sz="2400" dirty="0" smtClean="0"/>
              <a:t> </a:t>
            </a:r>
            <a:r>
              <a:rPr lang="lv-LV" sz="2400" dirty="0" err="1" smtClean="0"/>
              <a:t>Tube</a:t>
            </a:r>
            <a:r>
              <a:rPr lang="lv-LV" sz="2400" dirty="0" smtClean="0"/>
              <a:t> </a:t>
            </a:r>
          </a:p>
          <a:p>
            <a:endParaRPr lang="lv-LV" sz="2400" dirty="0" smtClean="0"/>
          </a:p>
        </p:txBody>
      </p:sp>
      <p:pic>
        <p:nvPicPr>
          <p:cNvPr id="2" name="Attēls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95" y="2523743"/>
            <a:ext cx="7155604" cy="4025027"/>
          </a:xfrm>
          <a:prstGeom prst="rect">
            <a:avLst/>
          </a:prstGeom>
        </p:spPr>
      </p:pic>
      <p:pic>
        <p:nvPicPr>
          <p:cNvPr id="11" name="Attēls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799" y="1387441"/>
            <a:ext cx="3981260" cy="3739896"/>
          </a:xfrm>
          <a:prstGeom prst="rect">
            <a:avLst/>
          </a:prstGeom>
        </p:spPr>
      </p:pic>
    </p:spTree>
    <p:extLst>
      <p:ext uri="{BB962C8B-B14F-4D97-AF65-F5344CB8AC3E}">
        <p14:creationId xmlns:p14="http://schemas.microsoft.com/office/powerpoint/2010/main" val="2320890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00" y="100585"/>
            <a:ext cx="11448000" cy="868679"/>
          </a:xfrm>
        </p:spPr>
        <p:txBody>
          <a:bodyPr>
            <a:normAutofit/>
          </a:bodyPr>
          <a:lstStyle/>
          <a:p>
            <a:pPr algn="ctr"/>
            <a:r>
              <a:rPr lang="lv-LV" sz="4000" dirty="0"/>
              <a:t>8</a:t>
            </a:r>
            <a:r>
              <a:rPr lang="lv-LV" sz="4000" dirty="0" smtClean="0"/>
              <a:t>.a klase </a:t>
            </a:r>
            <a:r>
              <a:rPr lang="lv-LV" sz="2000" dirty="0" smtClean="0"/>
              <a:t>(Kl. audz. Ilona </a:t>
            </a:r>
            <a:r>
              <a:rPr lang="lv-LV" sz="2000" dirty="0" err="1" smtClean="0"/>
              <a:t>Antonova</a:t>
            </a:r>
            <a:r>
              <a:rPr lang="lv-LV" sz="2000" dirty="0" smtClean="0"/>
              <a:t>)</a:t>
            </a:r>
            <a:endParaRPr lang="lv-LV" sz="4000" dirty="0"/>
          </a:p>
        </p:txBody>
      </p:sp>
      <p:sp>
        <p:nvSpPr>
          <p:cNvPr id="3" name="Satura vietturis 2"/>
          <p:cNvSpPr>
            <a:spLocks noGrp="1"/>
          </p:cNvSpPr>
          <p:nvPr>
            <p:ph idx="1"/>
          </p:nvPr>
        </p:nvSpPr>
        <p:spPr>
          <a:xfrm>
            <a:off x="282787" y="1039969"/>
            <a:ext cx="11275229" cy="4684175"/>
          </a:xfrm>
        </p:spPr>
        <p:txBody>
          <a:bodyPr>
            <a:normAutofit/>
          </a:bodyPr>
          <a:lstStyle/>
          <a:p>
            <a:r>
              <a:rPr lang="lv-LV" sz="3200" dirty="0" smtClean="0"/>
              <a:t>Klases stundas tēma bija «Profesiju daudzveidīgā pasaule».</a:t>
            </a:r>
          </a:p>
          <a:p>
            <a:r>
              <a:rPr lang="lv-LV" sz="3200" dirty="0" smtClean="0"/>
              <a:t>Mācījās </a:t>
            </a:r>
            <a:r>
              <a:rPr lang="lv-LV" sz="3200" dirty="0" err="1" smtClean="0"/>
              <a:t>oriantēties</a:t>
            </a:r>
            <a:r>
              <a:rPr lang="lv-LV" sz="3200" dirty="0" smtClean="0"/>
              <a:t> profesiju dažādībā un plānot savu nākotnes profesiju.</a:t>
            </a:r>
          </a:p>
          <a:p>
            <a:r>
              <a:rPr lang="lv-LV" sz="3200" dirty="0" smtClean="0"/>
              <a:t>Pētīja savu vecāku profesijas.</a:t>
            </a:r>
          </a:p>
          <a:p>
            <a:r>
              <a:rPr lang="lv-LV" sz="3200" dirty="0" smtClean="0"/>
              <a:t>Uzzināja, kuras profesijas ir pieprasītākās Latvijā.</a:t>
            </a:r>
          </a:p>
          <a:p>
            <a:r>
              <a:rPr lang="lv-LV" sz="3200" dirty="0" smtClean="0"/>
              <a:t>Iepazinās ar TOP 10 vispieprasītākajām profesijām pasaulē.</a:t>
            </a:r>
          </a:p>
          <a:p>
            <a:r>
              <a:rPr lang="lv-LV" sz="3200" dirty="0" smtClean="0"/>
              <a:t>Diskutēja par saviem nākotnes plāniem un iespējām.</a:t>
            </a:r>
          </a:p>
        </p:txBody>
      </p:sp>
    </p:spTree>
    <p:extLst>
      <p:ext uri="{BB962C8B-B14F-4D97-AF65-F5344CB8AC3E}">
        <p14:creationId xmlns:p14="http://schemas.microsoft.com/office/powerpoint/2010/main" val="568437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00" y="100585"/>
            <a:ext cx="11448000" cy="868679"/>
          </a:xfrm>
        </p:spPr>
        <p:txBody>
          <a:bodyPr>
            <a:normAutofit/>
          </a:bodyPr>
          <a:lstStyle/>
          <a:p>
            <a:pPr algn="ctr"/>
            <a:r>
              <a:rPr lang="lv-LV" sz="4000" dirty="0" smtClean="0"/>
              <a:t>9.a klase </a:t>
            </a:r>
            <a:r>
              <a:rPr lang="lv-LV" sz="2000" dirty="0" smtClean="0"/>
              <a:t>(Kl. audz. Aina </a:t>
            </a:r>
            <a:r>
              <a:rPr lang="lv-LV" sz="2000" dirty="0" err="1" smtClean="0"/>
              <a:t>Slesare</a:t>
            </a:r>
            <a:r>
              <a:rPr lang="lv-LV" sz="2000" dirty="0" smtClean="0"/>
              <a:t>)</a:t>
            </a:r>
            <a:endParaRPr lang="lv-LV" sz="4000" dirty="0"/>
          </a:p>
        </p:txBody>
      </p:sp>
      <p:sp>
        <p:nvSpPr>
          <p:cNvPr id="3" name="Satura vietturis 2"/>
          <p:cNvSpPr>
            <a:spLocks noGrp="1"/>
          </p:cNvSpPr>
          <p:nvPr>
            <p:ph idx="1"/>
          </p:nvPr>
        </p:nvSpPr>
        <p:spPr>
          <a:xfrm>
            <a:off x="282787" y="1039969"/>
            <a:ext cx="11275229" cy="4684175"/>
          </a:xfrm>
        </p:spPr>
        <p:txBody>
          <a:bodyPr>
            <a:normAutofit/>
          </a:bodyPr>
          <a:lstStyle/>
          <a:p>
            <a:r>
              <a:rPr lang="lv-LV" sz="4800" dirty="0"/>
              <a:t>PKK tikšanās ar skolēnu vecākiem tiešsaistē un saruna par:</a:t>
            </a:r>
          </a:p>
          <a:p>
            <a:pPr>
              <a:buFont typeface="Wingdings" panose="05000000000000000000" pitchFamily="2" charset="2"/>
              <a:buChar char="Ø"/>
            </a:pPr>
            <a:r>
              <a:rPr lang="lv-LV" sz="4800" dirty="0"/>
              <a:t> izglītības iespējām un savas karjeras veidošanas iespējām pamatskolu beidzot;</a:t>
            </a:r>
          </a:p>
          <a:p>
            <a:pPr>
              <a:buFont typeface="Wingdings" panose="05000000000000000000" pitchFamily="2" charset="2"/>
              <a:buChar char="Ø"/>
            </a:pPr>
            <a:r>
              <a:rPr lang="lv-LV" sz="4800" dirty="0"/>
              <a:t>aktualitātes mūsdienu darba tirgū.</a:t>
            </a:r>
          </a:p>
          <a:p>
            <a:endParaRPr lang="lv-LV" sz="3200" dirty="0" smtClean="0"/>
          </a:p>
        </p:txBody>
      </p:sp>
    </p:spTree>
    <p:extLst>
      <p:ext uri="{BB962C8B-B14F-4D97-AF65-F5344CB8AC3E}">
        <p14:creationId xmlns:p14="http://schemas.microsoft.com/office/powerpoint/2010/main" val="3938414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00" y="100585"/>
            <a:ext cx="11448000" cy="868679"/>
          </a:xfrm>
        </p:spPr>
        <p:txBody>
          <a:bodyPr>
            <a:normAutofit/>
          </a:bodyPr>
          <a:lstStyle/>
          <a:p>
            <a:pPr algn="ctr"/>
            <a:r>
              <a:rPr lang="lv-LV" sz="4000" dirty="0" smtClean="0"/>
              <a:t>12.b klase </a:t>
            </a:r>
            <a:r>
              <a:rPr lang="lv-LV" sz="2000" dirty="0" smtClean="0"/>
              <a:t>(Kl. audz. Leonora Brence)</a:t>
            </a:r>
            <a:endParaRPr lang="lv-LV" sz="4000" dirty="0"/>
          </a:p>
        </p:txBody>
      </p:sp>
      <p:sp>
        <p:nvSpPr>
          <p:cNvPr id="3" name="Satura vietturis 2"/>
          <p:cNvSpPr>
            <a:spLocks noGrp="1"/>
          </p:cNvSpPr>
          <p:nvPr>
            <p:ph idx="1"/>
          </p:nvPr>
        </p:nvSpPr>
        <p:spPr>
          <a:xfrm>
            <a:off x="282787" y="1039969"/>
            <a:ext cx="11275229" cy="4684175"/>
          </a:xfrm>
        </p:spPr>
        <p:txBody>
          <a:bodyPr>
            <a:normAutofit fontScale="92500"/>
          </a:bodyPr>
          <a:lstStyle/>
          <a:p>
            <a:r>
              <a:rPr lang="lv-LV" b="1" dirty="0" smtClean="0"/>
              <a:t>Tikšanās ar pedagogu karjeras konsultantu Regīnu Pauliņu</a:t>
            </a:r>
          </a:p>
          <a:p>
            <a:r>
              <a:rPr lang="lv-LV" b="1" dirty="0" smtClean="0"/>
              <a:t>Skolēnu pārdomas pēc nodarbības:</a:t>
            </a:r>
          </a:p>
          <a:p>
            <a:pPr marL="0" indent="0">
              <a:buNone/>
            </a:pPr>
            <a:r>
              <a:rPr lang="lv-LV" sz="2600" dirty="0"/>
              <a:t>- Šī nodarbība mums lika dziļāk, nopietnāk padomāt par izvēlēto profesiju.</a:t>
            </a:r>
          </a:p>
          <a:p>
            <a:pPr marL="0" indent="0">
              <a:buNone/>
            </a:pPr>
            <a:r>
              <a:rPr lang="lv-LV" sz="2600" dirty="0"/>
              <a:t>- Mēs pārliecinājāmies, ka jāizvēlas tā profesija, kura interesē, kura patīk. Jo, ja darbs patīk, tad ir augsta karjeras izaugsme.</a:t>
            </a:r>
          </a:p>
          <a:p>
            <a:pPr marL="0" indent="0">
              <a:buNone/>
            </a:pPr>
            <a:r>
              <a:rPr lang="lv-LV" sz="2600" dirty="0"/>
              <a:t>- Mēs uzzinājām, kas ir vissvarīgākais, izvēloties profesiju.</a:t>
            </a:r>
          </a:p>
          <a:p>
            <a:pPr marL="0" indent="0">
              <a:buNone/>
            </a:pPr>
            <a:r>
              <a:rPr lang="lv-LV" sz="2600" dirty="0"/>
              <a:t>- Mēs sapratām, ka palicis tik maz laika pārdomām par savu izvēlēto profesiju.</a:t>
            </a:r>
          </a:p>
          <a:p>
            <a:pPr marL="0" indent="0">
              <a:buNone/>
            </a:pPr>
            <a:r>
              <a:rPr lang="lv-LV" sz="2600" dirty="0"/>
              <a:t>- Mēs iemācījāmies saskatīt galvenās īpašības, kuras nepieciešamas izvēlētajā profesijā, papildinājām zināšanas par to, kur var atrast konkrētāku informāciju. </a:t>
            </a:r>
          </a:p>
          <a:p>
            <a:pPr marL="0" indent="0">
              <a:buNone/>
            </a:pPr>
            <a:r>
              <a:rPr lang="lv-LV" sz="2600" dirty="0"/>
              <a:t>- Nodarbībā uzzinājām, cik svarīgas mūsdienās ir informācijas un komunikācijas nozares profesijas.</a:t>
            </a:r>
          </a:p>
          <a:p>
            <a:pPr marL="0" indent="0">
              <a:buNone/>
            </a:pPr>
            <a:endParaRPr lang="lv-LV" dirty="0" smtClean="0"/>
          </a:p>
        </p:txBody>
      </p:sp>
    </p:spTree>
    <p:extLst>
      <p:ext uri="{BB962C8B-B14F-4D97-AF65-F5344CB8AC3E}">
        <p14:creationId xmlns:p14="http://schemas.microsoft.com/office/powerpoint/2010/main" val="826070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00" y="100585"/>
            <a:ext cx="11448000" cy="868679"/>
          </a:xfrm>
        </p:spPr>
        <p:txBody>
          <a:bodyPr>
            <a:normAutofit/>
          </a:bodyPr>
          <a:lstStyle/>
          <a:p>
            <a:pPr algn="ctr"/>
            <a:r>
              <a:rPr lang="lv-LV" sz="4000" dirty="0" smtClean="0"/>
              <a:t>12.b klase </a:t>
            </a:r>
            <a:r>
              <a:rPr lang="lv-LV" sz="2000" dirty="0" smtClean="0"/>
              <a:t>(Kl. audz. Leonora Brence)</a:t>
            </a:r>
            <a:endParaRPr lang="lv-LV" sz="4000" dirty="0"/>
          </a:p>
        </p:txBody>
      </p:sp>
      <p:sp>
        <p:nvSpPr>
          <p:cNvPr id="3" name="Satura vietturis 2"/>
          <p:cNvSpPr>
            <a:spLocks noGrp="1"/>
          </p:cNvSpPr>
          <p:nvPr>
            <p:ph idx="1"/>
          </p:nvPr>
        </p:nvSpPr>
        <p:spPr>
          <a:xfrm>
            <a:off x="282787" y="1039969"/>
            <a:ext cx="11275229" cy="4684175"/>
          </a:xfrm>
        </p:spPr>
        <p:txBody>
          <a:bodyPr>
            <a:normAutofit fontScale="92500"/>
          </a:bodyPr>
          <a:lstStyle/>
          <a:p>
            <a:r>
              <a:rPr lang="lv-LV" sz="3600" dirty="0" smtClean="0"/>
              <a:t>Par </a:t>
            </a:r>
            <a:r>
              <a:rPr lang="lv-LV" sz="3600" dirty="0"/>
              <a:t>to, ka informācijas tehnoloģijas mūsdienās ir ļoti svarīgas, 12. klases jaunieši pārliecinājās karjeras nedēļā arī stundās, kad, izmantojot divus datorus, kabinetā notiekošajām stundām </a:t>
            </a:r>
            <a:r>
              <a:rPr lang="lv-LV" sz="3600" dirty="0" err="1"/>
              <a:t>Z</a:t>
            </a:r>
            <a:r>
              <a:rPr lang="lv-LV" sz="3600" dirty="0" err="1" smtClean="0"/>
              <a:t>oom</a:t>
            </a:r>
            <a:r>
              <a:rPr lang="lv-LV" sz="3600" dirty="0" smtClean="0"/>
              <a:t> </a:t>
            </a:r>
            <a:r>
              <a:rPr lang="lv-LV" sz="3600" dirty="0"/>
              <a:t>platformā  nepieciešamības gadījumā var pieslēgties arī citi interesenti. </a:t>
            </a:r>
            <a:endParaRPr lang="lv-LV" sz="3600" dirty="0" smtClean="0"/>
          </a:p>
          <a:p>
            <a:endParaRPr lang="lv-LV" sz="2600" dirty="0"/>
          </a:p>
          <a:p>
            <a:pPr marL="0" indent="0">
              <a:buNone/>
            </a:pPr>
            <a:endParaRPr lang="lv-LV" sz="2600" dirty="0" smtClean="0"/>
          </a:p>
          <a:p>
            <a:pPr marL="0" indent="0">
              <a:buNone/>
            </a:pPr>
            <a:endParaRPr lang="lv-LV" sz="2600" dirty="0"/>
          </a:p>
          <a:p>
            <a:pPr marL="0" indent="0">
              <a:buNone/>
            </a:pPr>
            <a:endParaRPr lang="lv-LV" sz="2600" dirty="0"/>
          </a:p>
          <a:p>
            <a:pPr marL="0" indent="0">
              <a:buNone/>
            </a:pPr>
            <a:r>
              <a:rPr lang="lv-LV" sz="2000" b="1" dirty="0"/>
              <a:t>12. b klases jauniešu pārdomas apkopoja klases audzinātāja Leonora Brence</a:t>
            </a:r>
          </a:p>
          <a:p>
            <a:pPr marL="0" indent="0">
              <a:buNone/>
            </a:pPr>
            <a:endParaRPr lang="lv-LV" dirty="0" smtClean="0"/>
          </a:p>
        </p:txBody>
      </p:sp>
    </p:spTree>
    <p:extLst>
      <p:ext uri="{BB962C8B-B14F-4D97-AF65-F5344CB8AC3E}">
        <p14:creationId xmlns:p14="http://schemas.microsoft.com/office/powerpoint/2010/main" val="2110169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00" y="365125"/>
            <a:ext cx="11448000" cy="494411"/>
          </a:xfrm>
        </p:spPr>
        <p:txBody>
          <a:bodyPr>
            <a:normAutofit fontScale="90000"/>
          </a:bodyPr>
          <a:lstStyle/>
          <a:p>
            <a:pPr algn="ctr"/>
            <a:r>
              <a:rPr lang="lv-LV" dirty="0" err="1" smtClean="0"/>
              <a:t>Mācībstunda</a:t>
            </a:r>
            <a:r>
              <a:rPr lang="lv-LV" dirty="0" smtClean="0"/>
              <a:t> 7. – 9. klašu skolēniem</a:t>
            </a:r>
            <a:endParaRPr lang="lv-LV" dirty="0"/>
          </a:p>
        </p:txBody>
      </p:sp>
      <p:pic>
        <p:nvPicPr>
          <p:cNvPr id="4" name="Satura vietturi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6472" y="1029871"/>
            <a:ext cx="3977640" cy="5627626"/>
          </a:xfrm>
        </p:spPr>
      </p:pic>
    </p:spTree>
    <p:extLst>
      <p:ext uri="{BB962C8B-B14F-4D97-AF65-F5344CB8AC3E}">
        <p14:creationId xmlns:p14="http://schemas.microsoft.com/office/powerpoint/2010/main" val="323197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1344" y="493776"/>
            <a:ext cx="5687568" cy="3977640"/>
          </a:xfrm>
        </p:spPr>
        <p:txBody>
          <a:bodyPr>
            <a:normAutofit/>
          </a:bodyPr>
          <a:lstStyle/>
          <a:p>
            <a:r>
              <a:rPr lang="lv-LV" sz="2800" dirty="0" smtClean="0"/>
              <a:t>Paldies visiem klašu audzinātājiem, kas aktīvi </a:t>
            </a:r>
            <a:r>
              <a:rPr lang="lv-LV" sz="2800" dirty="0"/>
              <a:t>i</a:t>
            </a:r>
            <a:r>
              <a:rPr lang="lv-LV" sz="2800" dirty="0" smtClean="0"/>
              <a:t>esaistījās un organizēja pasākumus Karjeras nedēļas ietvaros!!!</a:t>
            </a:r>
            <a:br>
              <a:rPr lang="lv-LV" sz="2800" dirty="0" smtClean="0"/>
            </a:br>
            <a:r>
              <a:rPr lang="lv-LV" sz="2800" dirty="0"/>
              <a:t/>
            </a:r>
            <a:br>
              <a:rPr lang="lv-LV" sz="2800" dirty="0"/>
            </a:br>
            <a:r>
              <a:rPr lang="lv-LV" sz="2800" dirty="0" smtClean="0"/>
              <a:t/>
            </a:r>
            <a:br>
              <a:rPr lang="lv-LV" sz="2800" dirty="0" smtClean="0"/>
            </a:br>
            <a:r>
              <a:rPr lang="lv-LV" sz="2000" dirty="0" smtClean="0"/>
              <a:t>Informāciju apkopoja Dagdas vidusskolas PKK Regīna Pauliņa</a:t>
            </a:r>
            <a:endParaRPr lang="lv-LV" sz="2800" dirty="0"/>
          </a:p>
        </p:txBody>
      </p:sp>
    </p:spTree>
    <p:extLst>
      <p:ext uri="{BB962C8B-B14F-4D97-AF65-F5344CB8AC3E}">
        <p14:creationId xmlns:p14="http://schemas.microsoft.com/office/powerpoint/2010/main" val="472953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00" y="365125"/>
            <a:ext cx="11448000" cy="494411"/>
          </a:xfrm>
        </p:spPr>
        <p:txBody>
          <a:bodyPr>
            <a:normAutofit fontScale="90000"/>
          </a:bodyPr>
          <a:lstStyle/>
          <a:p>
            <a:pPr algn="ctr"/>
            <a:r>
              <a:rPr lang="lv-LV" dirty="0" smtClean="0"/>
              <a:t>Diskusija vecākiem</a:t>
            </a:r>
            <a:endParaRPr lang="lv-LV" dirty="0"/>
          </a:p>
        </p:txBody>
      </p:sp>
      <p:pic>
        <p:nvPicPr>
          <p:cNvPr id="5" name="Satura vietturis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61460" y="1012668"/>
            <a:ext cx="4069079" cy="5755100"/>
          </a:xfrm>
        </p:spPr>
      </p:pic>
    </p:spTree>
    <p:extLst>
      <p:ext uri="{BB962C8B-B14F-4D97-AF65-F5344CB8AC3E}">
        <p14:creationId xmlns:p14="http://schemas.microsoft.com/office/powerpoint/2010/main" val="1481807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00" y="365125"/>
            <a:ext cx="11448000" cy="494411"/>
          </a:xfrm>
        </p:spPr>
        <p:txBody>
          <a:bodyPr>
            <a:normAutofit fontScale="90000"/>
          </a:bodyPr>
          <a:lstStyle/>
          <a:p>
            <a:pPr algn="ctr"/>
            <a:r>
              <a:rPr lang="lv-LV" dirty="0" smtClean="0"/>
              <a:t>Diskusija jauniešiem</a:t>
            </a:r>
            <a:endParaRPr lang="lv-LV" dirty="0"/>
          </a:p>
        </p:txBody>
      </p:sp>
      <p:pic>
        <p:nvPicPr>
          <p:cNvPr id="5" name="Satura vietturis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50793" y="1146039"/>
            <a:ext cx="3803904" cy="5380050"/>
          </a:xfrm>
        </p:spPr>
      </p:pic>
    </p:spTree>
    <p:extLst>
      <p:ext uri="{BB962C8B-B14F-4D97-AF65-F5344CB8AC3E}">
        <p14:creationId xmlns:p14="http://schemas.microsoft.com/office/powerpoint/2010/main" val="3419815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592" y="722376"/>
            <a:ext cx="9555480" cy="5623560"/>
          </a:xfrm>
        </p:spPr>
        <p:txBody>
          <a:bodyPr/>
          <a:lstStyle/>
          <a:p>
            <a:r>
              <a:rPr lang="lv-LV" sz="4000" dirty="0" smtClean="0"/>
              <a:t>			   - </a:t>
            </a:r>
            <a:r>
              <a:rPr lang="lv-LV" sz="3200" dirty="0" smtClean="0"/>
              <a:t>1.- 3. klašu skolēniem bija 				     iespēja noskatīties Daugavpils  			     būvniecības tehnikuma 			     		     piedāvāto prezentāciju 			                          būvnieka un arhitekta 					     profesijām, viedajām 		 tehnoloģijām viņu darbā, iepazīt mājas būvniecības procesu;</a:t>
            </a:r>
            <a:br>
              <a:rPr lang="lv-LV" sz="3200" dirty="0" smtClean="0"/>
            </a:br>
            <a:r>
              <a:rPr lang="lv-LV" sz="3200" dirty="0" smtClean="0"/>
              <a:t>- grupu darbā uzbūvēt savu māju un klasei kopā – pilsētu;</a:t>
            </a:r>
            <a:br>
              <a:rPr lang="lv-LV" sz="3200" dirty="0" smtClean="0"/>
            </a:br>
            <a:r>
              <a:rPr lang="lv-LV" sz="3200" dirty="0" smtClean="0"/>
              <a:t>- piedalīties fotogrāfiju konkursā.</a:t>
            </a:r>
            <a:endParaRPr lang="lv-LV" sz="3200" dirty="0"/>
          </a:p>
        </p:txBody>
      </p:sp>
    </p:spTree>
    <p:extLst>
      <p:ext uri="{BB962C8B-B14F-4D97-AF65-F5344CB8AC3E}">
        <p14:creationId xmlns:p14="http://schemas.microsoft.com/office/powerpoint/2010/main" val="1282885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296" y="1243584"/>
            <a:ext cx="9637776" cy="5074920"/>
          </a:xfrm>
        </p:spPr>
        <p:txBody>
          <a:bodyPr/>
          <a:lstStyle/>
          <a:p>
            <a:r>
              <a:rPr lang="lv-LV" sz="4000" dirty="0" smtClean="0"/>
              <a:t>		</a:t>
            </a:r>
            <a:r>
              <a:rPr lang="lv-LV" sz="4400" dirty="0" smtClean="0"/>
              <a:t>	   4. – 6. klašu skolēniem 		  	   bija iespēja piedalīties </a:t>
            </a:r>
            <a:br>
              <a:rPr lang="lv-LV" sz="4400" dirty="0" smtClean="0"/>
            </a:br>
            <a:r>
              <a:rPr lang="lv-LV" sz="4400" dirty="0"/>
              <a:t>	</a:t>
            </a:r>
            <a:r>
              <a:rPr lang="lv-LV" sz="4400" dirty="0" smtClean="0"/>
              <a:t>		    interaktīvā spēlē 					   vietnē Par.Prof.lv ar uzdevumiem «Iepazīsti lauksaimniecības profesiju!»</a:t>
            </a:r>
            <a:endParaRPr lang="lv-LV" sz="4400" dirty="0"/>
          </a:p>
        </p:txBody>
      </p:sp>
    </p:spTree>
    <p:extLst>
      <p:ext uri="{BB962C8B-B14F-4D97-AF65-F5344CB8AC3E}">
        <p14:creationId xmlns:p14="http://schemas.microsoft.com/office/powerpoint/2010/main" val="1836407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68096"/>
            <a:ext cx="9875520" cy="5550408"/>
          </a:xfrm>
        </p:spPr>
        <p:txBody>
          <a:bodyPr/>
          <a:lstStyle/>
          <a:p>
            <a:r>
              <a:rPr lang="lv-LV" sz="4000" dirty="0" smtClean="0"/>
              <a:t>		</a:t>
            </a:r>
            <a:r>
              <a:rPr lang="lv-LV" sz="4400" dirty="0" smtClean="0"/>
              <a:t>	   </a:t>
            </a:r>
            <a:r>
              <a:rPr lang="lv-LV" sz="4000" dirty="0" smtClean="0"/>
              <a:t>- 7. – 9. klašu skolēniem 		  	   	    bija iespēja noskatīties 			   	    DBT sagatavoto 					     prezentāciju par būvniecības un </a:t>
            </a:r>
            <a:r>
              <a:rPr lang="lv-LV" sz="4000" dirty="0" err="1" smtClean="0"/>
              <a:t>mašīnzinību</a:t>
            </a:r>
            <a:r>
              <a:rPr lang="lv-LV" sz="4000" dirty="0" smtClean="0"/>
              <a:t> nozares profesijām un tehnoloģijām;</a:t>
            </a:r>
            <a:br>
              <a:rPr lang="lv-LV" sz="4000" dirty="0" smtClean="0"/>
            </a:br>
            <a:r>
              <a:rPr lang="lv-LV" sz="4000" dirty="0" smtClean="0"/>
              <a:t>- Piedalīties Quizz.com viktorīnā, kurā jāatpazīst dažādu tehnoloģisko risinājumu pielietojums </a:t>
            </a:r>
            <a:br>
              <a:rPr lang="lv-LV" sz="4000" dirty="0" smtClean="0"/>
            </a:br>
            <a:r>
              <a:rPr lang="lv-LV" sz="4000" dirty="0" smtClean="0"/>
              <a:t>dažādās profesijās.</a:t>
            </a:r>
            <a:endParaRPr lang="lv-LV" sz="4000" dirty="0"/>
          </a:p>
        </p:txBody>
      </p:sp>
    </p:spTree>
    <p:extLst>
      <p:ext uri="{BB962C8B-B14F-4D97-AF65-F5344CB8AC3E}">
        <p14:creationId xmlns:p14="http://schemas.microsoft.com/office/powerpoint/2010/main" val="1738390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00" y="100585"/>
            <a:ext cx="11448000" cy="868679"/>
          </a:xfrm>
        </p:spPr>
        <p:txBody>
          <a:bodyPr>
            <a:normAutofit/>
          </a:bodyPr>
          <a:lstStyle/>
          <a:p>
            <a:pPr algn="ctr"/>
            <a:r>
              <a:rPr lang="lv-LV" sz="4000" dirty="0" smtClean="0"/>
              <a:t>2.b klase </a:t>
            </a:r>
            <a:r>
              <a:rPr lang="lv-LV" sz="2000" dirty="0" smtClean="0"/>
              <a:t>(Klases audz. Aina Murāne)</a:t>
            </a:r>
            <a:endParaRPr lang="lv-LV" sz="2000" dirty="0"/>
          </a:p>
        </p:txBody>
      </p:sp>
      <p:sp>
        <p:nvSpPr>
          <p:cNvPr id="4" name="Satura vietturis 3"/>
          <p:cNvSpPr>
            <a:spLocks noGrp="1"/>
          </p:cNvSpPr>
          <p:nvPr>
            <p:ph idx="1"/>
          </p:nvPr>
        </p:nvSpPr>
        <p:spPr>
          <a:xfrm>
            <a:off x="372000" y="969264"/>
            <a:ext cx="11448000" cy="5340096"/>
          </a:xfrm>
        </p:spPr>
        <p:txBody>
          <a:bodyPr>
            <a:normAutofit lnSpcReduction="10000"/>
          </a:bodyPr>
          <a:lstStyle/>
          <a:p>
            <a:r>
              <a:rPr lang="lv-LV" dirty="0"/>
              <a:t>Mācību stundās nedēļas laikā tika aktualizētas tēmas par profesiju daudzveidību un nepieciešamību, par īpašībām, kas raksturīgas noteiktas profesijas pārstāvim.</a:t>
            </a:r>
          </a:p>
          <a:p>
            <a:r>
              <a:rPr lang="lv-LV" dirty="0"/>
              <a:t>Tā sociālo zinību stundā, runājot par radinieku vaļaspriekiem, pārrunājām, ar kādu profesiju saistīts konkrētais vaļasprieks. Piemēram, vaļasprieks šūšana, saistīts ar šuvējas, dizainera, modelētāja profesijām</a:t>
            </a:r>
            <a:r>
              <a:rPr lang="lv-LV" dirty="0" smtClean="0"/>
              <a:t>.</a:t>
            </a:r>
          </a:p>
          <a:p>
            <a:r>
              <a:rPr lang="lv-LV" dirty="0"/>
              <a:t>Latviešu valodas stundās skolēni stāstīja, kādām vajadzībām un cik daudz izmanto telefonu, datoru, </a:t>
            </a:r>
            <a:r>
              <a:rPr lang="lv-LV" dirty="0" err="1"/>
              <a:t>internetvidē</a:t>
            </a:r>
            <a:r>
              <a:rPr lang="lv-LV" dirty="0"/>
              <a:t> meklēja nepieciešamo informāciju. </a:t>
            </a:r>
          </a:p>
          <a:p>
            <a:r>
              <a:rPr lang="lv-LV" dirty="0"/>
              <a:t>Plašāku informāciju par policista profesiju skolēni ieguva gan lasot tekstu “</a:t>
            </a:r>
            <a:r>
              <a:rPr lang="lv-LV" i="1" dirty="0"/>
              <a:t>Kā pārvietojas policisti</a:t>
            </a:r>
            <a:r>
              <a:rPr lang="lv-LV" dirty="0"/>
              <a:t>”, gan skatoties video </a:t>
            </a:r>
            <a:r>
              <a:rPr lang="lv-LV" dirty="0" err="1" smtClean="0"/>
              <a:t>Youtube</a:t>
            </a:r>
            <a:r>
              <a:rPr lang="lv-LV" dirty="0" smtClean="0"/>
              <a:t> </a:t>
            </a:r>
            <a:r>
              <a:rPr lang="lv-LV" i="1" dirty="0"/>
              <a:t>iepazīstam profesijas/policists. </a:t>
            </a:r>
            <a:endParaRPr lang="lv-LV" dirty="0"/>
          </a:p>
          <a:p>
            <a:endParaRPr lang="lv-LV" dirty="0"/>
          </a:p>
          <a:p>
            <a:endParaRPr lang="lv-LV" dirty="0"/>
          </a:p>
        </p:txBody>
      </p:sp>
    </p:spTree>
    <p:extLst>
      <p:ext uri="{BB962C8B-B14F-4D97-AF65-F5344CB8AC3E}">
        <p14:creationId xmlns:p14="http://schemas.microsoft.com/office/powerpoint/2010/main" val="2103876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00" y="100585"/>
            <a:ext cx="11448000" cy="868679"/>
          </a:xfrm>
        </p:spPr>
        <p:txBody>
          <a:bodyPr>
            <a:normAutofit/>
          </a:bodyPr>
          <a:lstStyle/>
          <a:p>
            <a:pPr algn="ctr"/>
            <a:r>
              <a:rPr lang="lv-LV" sz="4000" dirty="0" smtClean="0"/>
              <a:t>2.b klase </a:t>
            </a:r>
            <a:r>
              <a:rPr lang="lv-LV" sz="2000" dirty="0" smtClean="0"/>
              <a:t>(Klases audz. Aina Murāne)</a:t>
            </a:r>
            <a:endParaRPr lang="lv-LV" sz="2000" dirty="0"/>
          </a:p>
        </p:txBody>
      </p:sp>
      <p:sp>
        <p:nvSpPr>
          <p:cNvPr id="4" name="Satura vietturis 3"/>
          <p:cNvSpPr>
            <a:spLocks noGrp="1"/>
          </p:cNvSpPr>
          <p:nvPr>
            <p:ph idx="1"/>
          </p:nvPr>
        </p:nvSpPr>
        <p:spPr>
          <a:xfrm>
            <a:off x="372000" y="969264"/>
            <a:ext cx="11448000" cy="5340096"/>
          </a:xfrm>
        </p:spPr>
        <p:txBody>
          <a:bodyPr>
            <a:normAutofit/>
          </a:bodyPr>
          <a:lstStyle/>
          <a:p>
            <a:r>
              <a:rPr lang="lv-LV" dirty="0"/>
              <a:t>Klases stundā 2.b klase noskatījās video “Jauno profesiju parāde”. Skolēni izteica savas domas par nākotnes profesijām, kas pārsteidza, kas likās neparasts, kurā profesijā vēlētos darboties. </a:t>
            </a:r>
          </a:p>
          <a:p>
            <a:pPr marL="0" indent="0">
              <a:buNone/>
            </a:pPr>
            <a:endParaRPr lang="lv-LV" dirty="0"/>
          </a:p>
          <a:p>
            <a:endParaRPr lang="lv-LV" dirty="0"/>
          </a:p>
        </p:txBody>
      </p:sp>
      <p:pic>
        <p:nvPicPr>
          <p:cNvPr id="5" name="Attēls 4" descr="C:\Users\Aigars\Desktop\20211014_08400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510" y="2519490"/>
            <a:ext cx="5218938" cy="3789870"/>
          </a:xfrm>
          <a:prstGeom prst="rect">
            <a:avLst/>
          </a:prstGeom>
          <a:noFill/>
          <a:ln>
            <a:noFill/>
          </a:ln>
        </p:spPr>
      </p:pic>
      <p:pic>
        <p:nvPicPr>
          <p:cNvPr id="6" name="Attēls 5" descr="C:\Users\Aigars\Downloads\20211014_0840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875018" y="2711197"/>
            <a:ext cx="4297682" cy="3575305"/>
          </a:xfrm>
          <a:prstGeom prst="rect">
            <a:avLst/>
          </a:prstGeom>
          <a:noFill/>
          <a:ln>
            <a:noFill/>
          </a:ln>
        </p:spPr>
      </p:pic>
    </p:spTree>
    <p:extLst>
      <p:ext uri="{BB962C8B-B14F-4D97-AF65-F5344CB8AC3E}">
        <p14:creationId xmlns:p14="http://schemas.microsoft.com/office/powerpoint/2010/main" val="2006157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Violetais_šabl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Red Hat Text"/>
        <a:ea typeface=""/>
        <a:cs typeface=""/>
      </a:majorFont>
      <a:minorFont>
        <a:latin typeface="Red Hat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Gaišais_šabl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Red Hat Text"/>
        <a:ea typeface=""/>
        <a:cs typeface=""/>
      </a:majorFont>
      <a:minorFont>
        <a:latin typeface="Red Hat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TotalTime>
  <Words>608</Words>
  <Application>Microsoft Office PowerPoint</Application>
  <PresentationFormat>Platekrāna</PresentationFormat>
  <Paragraphs>55</Paragraphs>
  <Slides>20</Slides>
  <Notes>0</Notes>
  <HiddenSlides>0</HiddenSlides>
  <MMClips>0</MMClips>
  <ScaleCrop>false</ScaleCrop>
  <HeadingPairs>
    <vt:vector size="6" baseType="variant">
      <vt:variant>
        <vt:lpstr>Lietotie fonti</vt:lpstr>
      </vt:variant>
      <vt:variant>
        <vt:i4>4</vt:i4>
      </vt:variant>
      <vt:variant>
        <vt:lpstr>Dizains</vt:lpstr>
      </vt:variant>
      <vt:variant>
        <vt:i4>2</vt:i4>
      </vt:variant>
      <vt:variant>
        <vt:lpstr>Slaidu virsraksti</vt:lpstr>
      </vt:variant>
      <vt:variant>
        <vt:i4>20</vt:i4>
      </vt:variant>
    </vt:vector>
  </HeadingPairs>
  <TitlesOfParts>
    <vt:vector size="26" baseType="lpstr">
      <vt:lpstr>Wingdings</vt:lpstr>
      <vt:lpstr>Calibri</vt:lpstr>
      <vt:lpstr>Red Hat Text</vt:lpstr>
      <vt:lpstr>Arial</vt:lpstr>
      <vt:lpstr>1_Violetais_šablons</vt:lpstr>
      <vt:lpstr>2_Gaišais_šablons</vt:lpstr>
      <vt:lpstr>Karjeras nedēļa Dagdas vidusskolā </vt:lpstr>
      <vt:lpstr>Mācībstunda 7. – 9. klašu skolēniem</vt:lpstr>
      <vt:lpstr>Diskusija vecākiem</vt:lpstr>
      <vt:lpstr>Diskusija jauniešiem</vt:lpstr>
      <vt:lpstr>      - 1.- 3. klašu skolēniem bija          iespēja noskatīties Daugavpils          būvniecības tehnikuma                piedāvāto prezentāciju                              būvnieka un arhitekta           profesijām, viedajām    tehnoloģijām viņu darbā, iepazīt mājas būvniecības procesu; - grupu darbā uzbūvēt savu māju un klasei kopā – pilsētu; - piedalīties fotogrāfiju konkursā.</vt:lpstr>
      <vt:lpstr>      4. – 6. klašu skolēniem         bija iespēja piedalīties         interaktīvā spēlē         vietnē Par.Prof.lv ar uzdevumiem «Iepazīsti lauksaimniecības profesiju!»</vt:lpstr>
      <vt:lpstr>      - 7. – 9. klašu skolēniem              bija iespēja noskatīties            DBT sagatavoto           prezentāciju par būvniecības un mašīnzinību nozares profesijām un tehnoloģijām; - Piedalīties Quizz.com viktorīnā, kurā jāatpazīst dažādu tehnoloģisko risinājumu pielietojums  dažādās profesijās.</vt:lpstr>
      <vt:lpstr>2.b klase (Klases audz. Aina Murāne)</vt:lpstr>
      <vt:lpstr>2.b klase (Klases audz. Aina Murāne)</vt:lpstr>
      <vt:lpstr>3.a klase (Klases audz. Ilze Tukiša)</vt:lpstr>
      <vt:lpstr>3.a klase (Klases audz. Ilze Tukiša)</vt:lpstr>
      <vt:lpstr>3.b klase (Klases audz. Aija Utkina) </vt:lpstr>
      <vt:lpstr>3.b klase</vt:lpstr>
      <vt:lpstr>3.b klase</vt:lpstr>
      <vt:lpstr>4.a klase (Kl. audz. Sofija Voronova)</vt:lpstr>
      <vt:lpstr>8.a klase (Kl. audz. Ilona Antonova)</vt:lpstr>
      <vt:lpstr>9.a klase (Kl. audz. Aina Slesare)</vt:lpstr>
      <vt:lpstr>12.b klase (Kl. audz. Leonora Brence)</vt:lpstr>
      <vt:lpstr>12.b klase (Kl. audz. Leonora Brence)</vt:lpstr>
      <vt:lpstr>Paldies visiem klašu audzinātājiem, kas aktīvi iesaistījās un organizēja pasākumus Karjeras nedēļas ietvaros!!!   Informāciju apkopoja Dagdas vidusskolas PKK Regīna Pauliņa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linda.kraule</dc:creator>
  <cp:lastModifiedBy>Olga Kacare</cp:lastModifiedBy>
  <cp:revision>20</cp:revision>
  <dcterms:created xsi:type="dcterms:W3CDTF">2021-09-07T08:44:23Z</dcterms:created>
  <dcterms:modified xsi:type="dcterms:W3CDTF">2021-11-02T12:57:26Z</dcterms:modified>
</cp:coreProperties>
</file>